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17"/>
  </p:notesMasterIdLst>
  <p:sldIdLst>
    <p:sldId id="292" r:id="rId3"/>
    <p:sldId id="276" r:id="rId4"/>
    <p:sldId id="701" r:id="rId5"/>
    <p:sldId id="299" r:id="rId6"/>
    <p:sldId id="281" r:id="rId7"/>
    <p:sldId id="275" r:id="rId8"/>
    <p:sldId id="286" r:id="rId9"/>
    <p:sldId id="266" r:id="rId10"/>
    <p:sldId id="683" r:id="rId11"/>
    <p:sldId id="414" r:id="rId12"/>
    <p:sldId id="611" r:id="rId13"/>
    <p:sldId id="287" r:id="rId14"/>
    <p:sldId id="316" r:id="rId15"/>
    <p:sldId id="293" r:id="rId16"/>
  </p:sldIdLst>
  <p:sldSz cx="12192000" cy="6858000"/>
  <p:notesSz cx="679132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6EA1"/>
    <a:srgbClr val="2589E5"/>
    <a:srgbClr val="E4EEF5"/>
    <a:srgbClr val="017CC5"/>
    <a:srgbClr val="0094D6"/>
    <a:srgbClr val="50B5E2"/>
    <a:srgbClr val="F7F9FC"/>
    <a:srgbClr val="8064A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6" autoAdjust="0"/>
    <p:restoredTop sz="94712" autoAdjust="0"/>
  </p:normalViewPr>
  <p:slideViewPr>
    <p:cSldViewPr showGuides="1">
      <p:cViewPr varScale="1">
        <p:scale>
          <a:sx n="104" d="100"/>
          <a:sy n="104" d="100"/>
        </p:scale>
        <p:origin x="61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67545151301651"/>
          <c:y val="3.9953578346293081E-3"/>
          <c:w val="0.61751905124378803"/>
          <c:h val="0.864157833622603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>
              <a:solidFill>
                <a:schemeClr val="bg1">
                  <a:alpha val="0"/>
                </a:schemeClr>
              </a:solidFill>
            </a:ln>
            <a:effectLst>
              <a:glow rad="635000">
                <a:schemeClr val="bg1">
                  <a:lumMod val="85000"/>
                  <a:alpha val="40000"/>
                </a:schemeClr>
              </a:glow>
            </a:effectLst>
          </c:spPr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28575">
                <a:solidFill>
                  <a:schemeClr val="bg1">
                    <a:alpha val="0"/>
                  </a:schemeClr>
                </a:solidFill>
              </a:ln>
              <a:effectLst>
                <a:glow rad="635000">
                  <a:schemeClr val="bg1">
                    <a:lumMod val="8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62F5-450F-8A34-3D26FB95378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>
                <a:solidFill>
                  <a:schemeClr val="bg1"/>
                </a:solidFill>
              </a:ln>
              <a:effectLst>
                <a:glow rad="635000">
                  <a:schemeClr val="bg1">
                    <a:lumMod val="8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62F5-450F-8A34-3D26FB95378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</c:v>
                </c:pt>
                <c:pt idx="1">
                  <c:v>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F5-450F-8A34-3D26FB953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8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1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682852230881795E-2"/>
          <c:y val="8.9963880337417382E-2"/>
          <c:w val="0.56570013123359575"/>
          <c:h val="0.8485501968503936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762000">
                <a:schemeClr val="bg1">
                  <a:lumMod val="95000"/>
                  <a:alpha val="50000"/>
                </a:schemeClr>
              </a:glow>
            </a:effectLst>
          </c:spPr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>
                <a:glow rad="762000">
                  <a:schemeClr val="bg1">
                    <a:lumMod val="95000"/>
                    <a:alpha val="5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2-E094-4271-BC26-B0FECFCF78F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>
                <a:glow rad="762000">
                  <a:schemeClr val="bg1">
                    <a:lumMod val="95000"/>
                    <a:alpha val="5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E094-4271-BC26-B0FECFCF78F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glow rad="762000">
                  <a:schemeClr val="bg1">
                    <a:lumMod val="95000"/>
                    <a:alpha val="5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5-B5A8-4F70-AC6E-0260DB86361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762000">
                  <a:schemeClr val="bg1">
                    <a:lumMod val="95000"/>
                    <a:alpha val="5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7-B5A8-4F70-AC6E-0260DB863611}"/>
              </c:ext>
            </c:extLst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13962</c:v>
                </c:pt>
                <c:pt idx="1">
                  <c:v>35000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4-4271-BC26-B0FECFCF7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393700">
        <a:schemeClr val="accent1"/>
      </a:glow>
      <a:outerShdw blurRad="50800" dist="50800" dir="5400000" algn="ctr" rotWithShape="0">
        <a:srgbClr val="000000">
          <a:alpha val="0"/>
        </a:srgbClr>
      </a:outerShd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65161943455848"/>
          <c:y val="0.20428025112612289"/>
          <c:w val="0.56570013123359575"/>
          <c:h val="0.8485501968503936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635000">
                <a:schemeClr val="bg1">
                  <a:lumMod val="95000"/>
                  <a:alpha val="40000"/>
                </a:schemeClr>
              </a:glow>
              <a:outerShdw blurRad="50800" dist="50800" dir="5400000" algn="ctr" rotWithShape="0">
                <a:srgbClr val="000000">
                  <a:alpha val="11000"/>
                </a:srgbClr>
              </a:outerShdw>
            </a:effectLst>
          </c:spPr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>
                <a:glow rad="635000">
                  <a:schemeClr val="bg1">
                    <a:lumMod val="9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11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094-4271-BC26-B0FECFCF78F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>
                <a:glow rad="635000">
                  <a:schemeClr val="bg1">
                    <a:lumMod val="9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11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94-4271-BC26-B0FECFCF78F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>
                <a:glow rad="635000">
                  <a:schemeClr val="bg1">
                    <a:lumMod val="9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11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5A8-4F70-AC6E-0260DB86361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bg1"/>
                </a:solidFill>
              </a:ln>
              <a:effectLst>
                <a:glow rad="635000">
                  <a:schemeClr val="bg1">
                    <a:lumMod val="9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11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5A8-4F70-AC6E-0260DB863611}"/>
              </c:ext>
            </c:extLst>
          </c:dPt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40536</c:v>
                </c:pt>
                <c:pt idx="1">
                  <c:v>17636</c:v>
                </c:pt>
                <c:pt idx="2">
                  <c:v>40873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4-4271-BC26-B0FECFCF7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1510199598252"/>
          <c:y val="6.3150202278715886E-2"/>
          <c:w val="0.61751905124378803"/>
          <c:h val="0.8641578336226035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rgbClr val="FF0000"/>
                </a:solidFill>
              </a:rPr>
              <a:t>Куда планируешь поступать?</a:t>
            </a:r>
          </a:p>
        </c:rich>
      </c:tx>
      <c:layout>
        <c:manualLayout>
          <c:xMode val="edge"/>
          <c:yMode val="edge"/>
          <c:x val="6.9034234177471621E-3"/>
          <c:y val="6.7346287445224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3834937218039862"/>
          <c:y val="0.27632939443357663"/>
          <c:w val="0.31952489629453751"/>
          <c:h val="0.7213440943620634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Буду поступать</c:v>
                </c:pt>
              </c:strCache>
            </c:strRef>
          </c:tx>
          <c:spPr>
            <a:effectLst>
              <a:glow rad="139700">
                <a:schemeClr val="bg1">
                  <a:lumMod val="95000"/>
                  <a:alpha val="40000"/>
                </a:schemeClr>
              </a:glow>
            </a:effectLst>
          </c:spPr>
          <c:explosion val="3"/>
          <c:dPt>
            <c:idx val="0"/>
            <c:bubble3D val="0"/>
            <c:explosion val="1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6E2-4AAF-943A-74D2929D503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6E2-4AAF-943A-74D2929D503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6E2-4AAF-943A-74D2929D503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6E2-4AAF-943A-74D2929D503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B6E2-4AAF-943A-74D2929D5036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B6E2-4AAF-943A-74D2929D5036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D-B6E2-4AAF-943A-74D2929D5036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glow rad="139700">
                  <a:schemeClr val="bg1">
                    <a:lumMod val="95000"/>
                    <a:alpha val="40000"/>
                  </a:schemeClr>
                </a:glow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F-B6E2-4AAF-943A-74D2929D5036}"/>
              </c:ext>
            </c:extLst>
          </c:dPt>
          <c:dLbls>
            <c:dLbl>
              <c:idx val="0"/>
              <c:layout>
                <c:manualLayout>
                  <c:x val="6.1034736092294373E-2"/>
                  <c:y val="-0.45844580575914318"/>
                </c:manualLayout>
              </c:layout>
              <c:tx>
                <c:rich>
                  <a:bodyPr/>
                  <a:lstStyle/>
                  <a:p>
                    <a:fld id="{1E0E85A9-BE9D-473A-9729-AB5A50963668}" type="CATEGORYNAME">
                      <a:rPr lang="ru-RU" b="1">
                        <a:solidFill>
                          <a:srgbClr val="FF0000"/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>
                        <a:solidFill>
                          <a:srgbClr val="FF0000"/>
                        </a:solidFill>
                      </a:rPr>
                      <a:t>
</a:t>
                    </a:r>
                    <a:fld id="{A1527A80-C55B-401E-BDE0-6EB381AF3C0D}" type="VALUE">
                      <a:rPr lang="ru-RU" baseline="0" smtClean="0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r>
                      <a:rPr lang="ru-RU" baseline="0" dirty="0">
                        <a:solidFill>
                          <a:srgbClr val="FF0000"/>
                        </a:solidFill>
                      </a:rPr>
                      <a:t> чел</a:t>
                    </a:r>
                    <a:r>
                      <a:rPr lang="ru-RU" baseline="0" dirty="0"/>
                      <a:t>
</a:t>
                    </a:r>
                    <a:fld id="{8B76631C-F9B6-462D-ACF2-BDD79E0FC8BD}" type="PERCENTAGE">
                      <a:rPr lang="ru-RU" sz="2400" b="1" baseline="0">
                        <a:solidFill>
                          <a:srgbClr val="FF0000"/>
                        </a:solidFill>
                      </a:rPr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6E2-4AAF-943A-74D2929D5036}"/>
                </c:ext>
              </c:extLst>
            </c:dLbl>
            <c:dLbl>
              <c:idx val="1"/>
              <c:layout>
                <c:manualLayout>
                  <c:x val="-3.6026246719160125E-2"/>
                  <c:y val="-4.028600221224149E-2"/>
                </c:manualLayout>
              </c:layout>
              <c:tx>
                <c:rich>
                  <a:bodyPr/>
                  <a:lstStyle/>
                  <a:p>
                    <a:fld id="{12B2B31E-82CD-4D2D-9CBE-ED87A0D19FEA}" type="CATEGORYNAME">
                      <a:rPr lang="ru-RU" sz="1600" b="1"/>
                      <a:pPr/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A182D84A-6A00-4036-B144-285147359E0A}" type="VALUE">
                      <a:rPr lang="ru-RU" sz="1600" baseline="0" smtClean="0"/>
                      <a:pPr/>
                      <a:t>[ЗНАЧЕНИЕ]</a:t>
                    </a:fld>
                    <a:r>
                      <a:rPr lang="ru-RU" sz="1600" baseline="0" dirty="0"/>
                      <a:t> чел
</a:t>
                    </a:r>
                    <a:fld id="{9EE3D853-91B7-421E-A433-97D179A1B026}" type="PERCENTAGE">
                      <a:rPr lang="ru-RU" sz="1600" baseline="0" smtClean="0"/>
                      <a:pPr/>
                      <a:t>[ПРОЦЕНТ]</a:t>
                    </a:fld>
                    <a:endParaRPr lang="ru-RU" sz="1600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6E2-4AAF-943A-74D2929D5036}"/>
                </c:ext>
              </c:extLst>
            </c:dLbl>
            <c:dLbl>
              <c:idx val="2"/>
              <c:layout>
                <c:manualLayout>
                  <c:x val="-8.5844816272966258E-3"/>
                  <c:y val="-5.4686004230249746E-2"/>
                </c:manualLayout>
              </c:layout>
              <c:tx>
                <c:rich>
                  <a:bodyPr/>
                  <a:lstStyle/>
                  <a:p>
                    <a:fld id="{DE5338FD-EFB7-4195-91D6-81B62DFB75FB}" type="CATEGORYNAME">
                      <a:rPr lang="ru-RU" sz="1600" b="1"/>
                      <a:pPr/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F2577682-EDF5-4DF5-8649-BE0C71917A73}" type="VALUE">
                      <a:rPr lang="ru-RU" sz="1600" baseline="0" smtClean="0"/>
                      <a:pPr/>
                      <a:t>[ЗНАЧЕНИЕ]</a:t>
                    </a:fld>
                    <a:r>
                      <a:rPr lang="ru-RU" sz="1600" baseline="0" dirty="0"/>
                      <a:t> чел
</a:t>
                    </a:r>
                    <a:fld id="{225A1DAC-9243-434B-800E-377DE77187F9}" type="PERCENTAGE">
                      <a:rPr lang="ru-RU" sz="1600" baseline="0"/>
                      <a:pPr/>
                      <a:t>[ПРОЦЕНТ]</a:t>
                    </a:fld>
                    <a:endParaRPr lang="ru-RU" sz="1600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6E2-4AAF-943A-74D2929D5036}"/>
                </c:ext>
              </c:extLst>
            </c:dLbl>
            <c:dLbl>
              <c:idx val="3"/>
              <c:layout>
                <c:manualLayout>
                  <c:x val="0.21323139237677557"/>
                  <c:y val="-2.0661376962670633E-2"/>
                </c:manualLayout>
              </c:layout>
              <c:tx>
                <c:rich>
                  <a:bodyPr/>
                  <a:lstStyle/>
                  <a:p>
                    <a:fld id="{9B4B852C-1C9D-4AC8-9009-336969A3D7F2}" type="CATEGORYNAME">
                      <a:rPr lang="ru-RU" sz="1600" b="1"/>
                      <a:pPr/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D2F4CF15-6596-4F01-8066-B0C1297E00A1}" type="VALUE">
                      <a:rPr lang="ru-RU" sz="1600" baseline="0" smtClean="0"/>
                      <a:pPr/>
                      <a:t>[ЗНАЧЕНИЕ]</a:t>
                    </a:fld>
                    <a:r>
                      <a:rPr lang="ru-RU" sz="1600" baseline="0" dirty="0"/>
                      <a:t> чел
</a:t>
                    </a:r>
                    <a:fld id="{78873FC1-8510-4780-B0FB-AE6C0CE27434}" type="PERCENTAGE">
                      <a:rPr lang="ru-RU" sz="1600" baseline="0"/>
                      <a:pPr/>
                      <a:t>[ПРОЦЕНТ]</a:t>
                    </a:fld>
                    <a:endParaRPr lang="ru-RU" sz="1600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6E2-4AAF-943A-74D2929D5036}"/>
                </c:ext>
              </c:extLst>
            </c:dLbl>
            <c:dLbl>
              <c:idx val="4"/>
              <c:layout>
                <c:manualLayout>
                  <c:x val="0.14656477836103821"/>
                  <c:y val="0.2617994625671791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E2-4AAF-943A-74D2929D5036}"/>
                </c:ext>
              </c:extLst>
            </c:dLbl>
            <c:dLbl>
              <c:idx val="5"/>
              <c:layout>
                <c:manualLayout>
                  <c:x val="8.5100290896906738E-3"/>
                  <c:y val="0.2207118271676876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E2-4AAF-943A-74D2929D5036}"/>
                </c:ext>
              </c:extLst>
            </c:dLbl>
            <c:dLbl>
              <c:idx val="6"/>
              <c:layout>
                <c:manualLayout>
                  <c:x val="-0.17649442257217848"/>
                  <c:y val="-0.3346856510788147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E2-4AAF-943A-74D2929D5036}"/>
                </c:ext>
              </c:extLst>
            </c:dLbl>
            <c:dLbl>
              <c:idx val="7"/>
              <c:layout>
                <c:manualLayout>
                  <c:x val="-0.18584375"/>
                  <c:y val="9.53095183140550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6E2-4AAF-943A-74D2929D50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другой регион</c:v>
                </c:pt>
                <c:pt idx="1">
                  <c:v>ВУЗы Бурятии</c:v>
                </c:pt>
                <c:pt idx="2">
                  <c:v>не буду поступать</c:v>
                </c:pt>
                <c:pt idx="3">
                  <c:v>колледжи Бурятии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9172</c:v>
                </c:pt>
                <c:pt idx="1">
                  <c:v>2110</c:v>
                </c:pt>
                <c:pt idx="2">
                  <c:v>1520</c:v>
                </c:pt>
                <c:pt idx="3">
                  <c:v>1313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6E2-4AAF-943A-74D2929D5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0.0061</cdr:x>
      <cdr:y>0.15493</cdr:y>
    </cdr:from>
    <cdr:to>
      <cdr:x>0.34324</cdr:x>
      <cdr:y>0.15493</cdr:y>
    </cdr:to>
    <cdr:cxnSp macro="">
      <cdr:nvCxnSpPr>
        <cdr:cNvPr id="2" name="Dahsed line 1">
          <a:extLst xmlns:a="http://schemas.openxmlformats.org/drawingml/2006/main">
            <a:ext uri="{FF2B5EF4-FFF2-40B4-BE49-F238E27FC236}">
              <a16:creationId xmlns:a16="http://schemas.microsoft.com/office/drawing/2014/main" id="{C7494D4D-4DC9-42E0-95E5-A62350B81DC6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72461" y="885422"/>
          <a:ext cx="4002437" cy="0"/>
        </a:xfrm>
        <a:prstGeom xmlns:a="http://schemas.openxmlformats.org/drawingml/2006/main" prst="line">
          <a:avLst/>
        </a:prstGeom>
        <a:ln xmlns:a="http://schemas.openxmlformats.org/drawingml/2006/main" w="12700" cap="rnd">
          <a:solidFill>
            <a:schemeClr val="bg1">
              <a:lumMod val="7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1F922-69F3-41B4-9D9B-A533232A707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3" y="4776431"/>
            <a:ext cx="543306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846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B59E-7FB2-4A5C-9833-8570C3D6A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220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3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49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85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04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47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222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97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747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49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48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4/26/2024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26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6E42E-B65B-48EE-9372-4545DCC541F3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41929-AD2B-4072-A81B-4E4AB2D4CDD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AB78B1-C755-4B3A-A21E-4495461A860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CB179C-89BB-4DA3-9A17-0B3D8DF7147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52666" y="5699567"/>
            <a:ext cx="2046194" cy="27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6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2.xml"/><Relationship Id="rId7" Type="http://schemas.microsoft.com/office/2007/relationships/hdphoto" Target="../media/hdphoto2.wd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4.xml"/><Relationship Id="rId10" Type="http://schemas.openxmlformats.org/officeDocument/2006/relationships/image" Target="../media/image9.png"/><Relationship Id="rId4" Type="http://schemas.openxmlformats.org/officeDocument/2006/relationships/chart" Target="../charts/chart3.xml"/><Relationship Id="rId9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sv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png"/><Relationship Id="rId21" Type="http://schemas.openxmlformats.org/officeDocument/2006/relationships/image" Target="../media/image38.png"/><Relationship Id="rId34" Type="http://schemas.openxmlformats.org/officeDocument/2006/relationships/image" Target="../media/image51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41" Type="http://schemas.microsoft.com/office/2007/relationships/hdphoto" Target="../media/hdphoto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A78CC5E-63EC-4D0E-86D9-81EC25930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846819"/>
          </a:xfrm>
          <a:prstGeom prst="rect">
            <a:avLst/>
          </a:prstGeom>
        </p:spPr>
      </p:pic>
      <p:pic>
        <p:nvPicPr>
          <p:cNvPr id="8" name="kv-ocean">
            <a:hlinkClick r:id="" action="ppaction://media"/>
            <a:extLst>
              <a:ext uri="{FF2B5EF4-FFF2-40B4-BE49-F238E27FC236}">
                <a16:creationId xmlns:a16="http://schemas.microsoft.com/office/drawing/2014/main" id="{B64FB49A-2AAC-2957-FBCE-AD7F9CBF80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grpSp>
        <p:nvGrpSpPr>
          <p:cNvPr id="2" name="Color lines"/>
          <p:cNvGrpSpPr/>
          <p:nvPr/>
        </p:nvGrpSpPr>
        <p:grpSpPr>
          <a:xfrm>
            <a:off x="3644901" y="4464051"/>
            <a:ext cx="3035300" cy="76200"/>
            <a:chOff x="2733675" y="3348038"/>
            <a:chExt cx="2276475" cy="57150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2733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F4B54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3114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F2756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495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A588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876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76AED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4257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75E0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4638675" y="3348038"/>
              <a:ext cx="371475" cy="57150"/>
            </a:xfrm>
            <a:custGeom>
              <a:avLst/>
              <a:gdLst>
                <a:gd name="T0" fmla="*/ 0 w 234"/>
                <a:gd name="T1" fmla="*/ 0 h 36"/>
                <a:gd name="T2" fmla="*/ 198 w 234"/>
                <a:gd name="T3" fmla="*/ 0 h 36"/>
                <a:gd name="T4" fmla="*/ 234 w 23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36">
                  <a:moveTo>
                    <a:pt x="0" y="0"/>
                  </a:moveTo>
                  <a:lnTo>
                    <a:pt x="198" y="0"/>
                  </a:lnTo>
                  <a:lnTo>
                    <a:pt x="234" y="36"/>
                  </a:lnTo>
                </a:path>
              </a:pathLst>
            </a:custGeom>
            <a:noFill/>
            <a:ln w="28575" cap="flat">
              <a:solidFill>
                <a:srgbClr val="ACE0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1051" name="White shape"/>
          <p:cNvSpPr>
            <a:spLocks/>
          </p:cNvSpPr>
          <p:nvPr/>
        </p:nvSpPr>
        <p:spPr bwMode="auto">
          <a:xfrm>
            <a:off x="-14455" y="2946349"/>
            <a:ext cx="12192000" cy="4083051"/>
          </a:xfrm>
          <a:custGeom>
            <a:avLst/>
            <a:gdLst>
              <a:gd name="T0" fmla="*/ 7487 w 7680"/>
              <a:gd name="T1" fmla="*/ 28 h 2572"/>
              <a:gd name="T2" fmla="*/ 7361 w 7680"/>
              <a:gd name="T3" fmla="*/ 28 h 2572"/>
              <a:gd name="T4" fmla="*/ 7168 w 7680"/>
              <a:gd name="T5" fmla="*/ 184 h 2572"/>
              <a:gd name="T6" fmla="*/ 6975 w 7680"/>
              <a:gd name="T7" fmla="*/ 28 h 2572"/>
              <a:gd name="T8" fmla="*/ 6849 w 7680"/>
              <a:gd name="T9" fmla="*/ 28 h 2572"/>
              <a:gd name="T10" fmla="*/ 6720 w 7680"/>
              <a:gd name="T11" fmla="*/ 157 h 2572"/>
              <a:gd name="T12" fmla="*/ 6463 w 7680"/>
              <a:gd name="T13" fmla="*/ 28 h 2572"/>
              <a:gd name="T14" fmla="*/ 6400 w 7680"/>
              <a:gd name="T15" fmla="*/ 0 h 2572"/>
              <a:gd name="T16" fmla="*/ 6337 w 7680"/>
              <a:gd name="T17" fmla="*/ 28 h 2572"/>
              <a:gd name="T18" fmla="*/ 6080 w 7680"/>
              <a:gd name="T19" fmla="*/ 157 h 2572"/>
              <a:gd name="T20" fmla="*/ 5951 w 7680"/>
              <a:gd name="T21" fmla="*/ 28 h 2572"/>
              <a:gd name="T22" fmla="*/ 5825 w 7680"/>
              <a:gd name="T23" fmla="*/ 28 h 2572"/>
              <a:gd name="T24" fmla="*/ 5632 w 7680"/>
              <a:gd name="T25" fmla="*/ 184 h 2572"/>
              <a:gd name="T26" fmla="*/ 5439 w 7680"/>
              <a:gd name="T27" fmla="*/ 28 h 2572"/>
              <a:gd name="T28" fmla="*/ 5313 w 7680"/>
              <a:gd name="T29" fmla="*/ 28 h 2572"/>
              <a:gd name="T30" fmla="*/ 5184 w 7680"/>
              <a:gd name="T31" fmla="*/ 157 h 2572"/>
              <a:gd name="T32" fmla="*/ 4927 w 7680"/>
              <a:gd name="T33" fmla="*/ 28 h 2572"/>
              <a:gd name="T34" fmla="*/ 4864 w 7680"/>
              <a:gd name="T35" fmla="*/ 0 h 2572"/>
              <a:gd name="T36" fmla="*/ 4801 w 7680"/>
              <a:gd name="T37" fmla="*/ 28 h 2572"/>
              <a:gd name="T38" fmla="*/ 4544 w 7680"/>
              <a:gd name="T39" fmla="*/ 157 h 2572"/>
              <a:gd name="T40" fmla="*/ 4415 w 7680"/>
              <a:gd name="T41" fmla="*/ 28 h 2572"/>
              <a:gd name="T42" fmla="*/ 4289 w 7680"/>
              <a:gd name="T43" fmla="*/ 28 h 2572"/>
              <a:gd name="T44" fmla="*/ 4096 w 7680"/>
              <a:gd name="T45" fmla="*/ 184 h 2572"/>
              <a:gd name="T46" fmla="*/ 3903 w 7680"/>
              <a:gd name="T47" fmla="*/ 28 h 2572"/>
              <a:gd name="T48" fmla="*/ 3777 w 7680"/>
              <a:gd name="T49" fmla="*/ 28 h 2572"/>
              <a:gd name="T50" fmla="*/ 3648 w 7680"/>
              <a:gd name="T51" fmla="*/ 157 h 2572"/>
              <a:gd name="T52" fmla="*/ 3391 w 7680"/>
              <a:gd name="T53" fmla="*/ 28 h 2572"/>
              <a:gd name="T54" fmla="*/ 3328 w 7680"/>
              <a:gd name="T55" fmla="*/ 0 h 2572"/>
              <a:gd name="T56" fmla="*/ 3265 w 7680"/>
              <a:gd name="T57" fmla="*/ 28 h 2572"/>
              <a:gd name="T58" fmla="*/ 3008 w 7680"/>
              <a:gd name="T59" fmla="*/ 157 h 2572"/>
              <a:gd name="T60" fmla="*/ 2879 w 7680"/>
              <a:gd name="T61" fmla="*/ 28 h 2572"/>
              <a:gd name="T62" fmla="*/ 2753 w 7680"/>
              <a:gd name="T63" fmla="*/ 28 h 2572"/>
              <a:gd name="T64" fmla="*/ 2560 w 7680"/>
              <a:gd name="T65" fmla="*/ 184 h 2572"/>
              <a:gd name="T66" fmla="*/ 2367 w 7680"/>
              <a:gd name="T67" fmla="*/ 28 h 2572"/>
              <a:gd name="T68" fmla="*/ 2241 w 7680"/>
              <a:gd name="T69" fmla="*/ 28 h 2572"/>
              <a:gd name="T70" fmla="*/ 2112 w 7680"/>
              <a:gd name="T71" fmla="*/ 157 h 2572"/>
              <a:gd name="T72" fmla="*/ 1855 w 7680"/>
              <a:gd name="T73" fmla="*/ 28 h 2572"/>
              <a:gd name="T74" fmla="*/ 1792 w 7680"/>
              <a:gd name="T75" fmla="*/ 0 h 2572"/>
              <a:gd name="T76" fmla="*/ 1729 w 7680"/>
              <a:gd name="T77" fmla="*/ 28 h 2572"/>
              <a:gd name="T78" fmla="*/ 1472 w 7680"/>
              <a:gd name="T79" fmla="*/ 157 h 2572"/>
              <a:gd name="T80" fmla="*/ 1343 w 7680"/>
              <a:gd name="T81" fmla="*/ 28 h 2572"/>
              <a:gd name="T82" fmla="*/ 1217 w 7680"/>
              <a:gd name="T83" fmla="*/ 28 h 2572"/>
              <a:gd name="T84" fmla="*/ 1024 w 7680"/>
              <a:gd name="T85" fmla="*/ 184 h 2572"/>
              <a:gd name="T86" fmla="*/ 831 w 7680"/>
              <a:gd name="T87" fmla="*/ 28 h 2572"/>
              <a:gd name="T88" fmla="*/ 705 w 7680"/>
              <a:gd name="T89" fmla="*/ 28 h 2572"/>
              <a:gd name="T90" fmla="*/ 576 w 7680"/>
              <a:gd name="T91" fmla="*/ 157 h 2572"/>
              <a:gd name="T92" fmla="*/ 319 w 7680"/>
              <a:gd name="T93" fmla="*/ 28 h 2572"/>
              <a:gd name="T94" fmla="*/ 256 w 7680"/>
              <a:gd name="T95" fmla="*/ 0 h 2572"/>
              <a:gd name="T96" fmla="*/ 193 w 7680"/>
              <a:gd name="T97" fmla="*/ 28 h 2572"/>
              <a:gd name="T98" fmla="*/ 0 w 7680"/>
              <a:gd name="T99" fmla="*/ 2572 h 2572"/>
              <a:gd name="T100" fmla="*/ 7616 w 7680"/>
              <a:gd name="T101" fmla="*/ 157 h 2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80" h="2572">
                <a:moveTo>
                  <a:pt x="7487" y="28"/>
                </a:moveTo>
                <a:cubicBezTo>
                  <a:pt x="7487" y="28"/>
                  <a:pt x="7487" y="28"/>
                  <a:pt x="7487" y="28"/>
                </a:cubicBezTo>
                <a:cubicBezTo>
                  <a:pt x="7487" y="28"/>
                  <a:pt x="7487" y="28"/>
                  <a:pt x="7487" y="28"/>
                </a:cubicBezTo>
                <a:cubicBezTo>
                  <a:pt x="7469" y="10"/>
                  <a:pt x="7447" y="0"/>
                  <a:pt x="7424" y="0"/>
                </a:cubicBezTo>
                <a:cubicBezTo>
                  <a:pt x="7401" y="0"/>
                  <a:pt x="7379" y="10"/>
                  <a:pt x="7361" y="28"/>
                </a:cubicBezTo>
                <a:cubicBezTo>
                  <a:pt x="7361" y="28"/>
                  <a:pt x="7361" y="28"/>
                  <a:pt x="7361" y="28"/>
                </a:cubicBezTo>
                <a:cubicBezTo>
                  <a:pt x="7361" y="28"/>
                  <a:pt x="7361" y="28"/>
                  <a:pt x="7361" y="28"/>
                </a:cubicBezTo>
                <a:cubicBezTo>
                  <a:pt x="7232" y="157"/>
                  <a:pt x="7232" y="157"/>
                  <a:pt x="7232" y="157"/>
                </a:cubicBezTo>
                <a:cubicBezTo>
                  <a:pt x="7215" y="175"/>
                  <a:pt x="7191" y="183"/>
                  <a:pt x="7168" y="184"/>
                </a:cubicBezTo>
                <a:cubicBezTo>
                  <a:pt x="7145" y="183"/>
                  <a:pt x="7121" y="175"/>
                  <a:pt x="7104" y="157"/>
                </a:cubicBezTo>
                <a:cubicBezTo>
                  <a:pt x="6975" y="28"/>
                  <a:pt x="6975" y="28"/>
                  <a:pt x="6975" y="28"/>
                </a:cubicBezTo>
                <a:cubicBezTo>
                  <a:pt x="6975" y="28"/>
                  <a:pt x="6975" y="28"/>
                  <a:pt x="6975" y="28"/>
                </a:cubicBezTo>
                <a:cubicBezTo>
                  <a:pt x="6975" y="28"/>
                  <a:pt x="6975" y="28"/>
                  <a:pt x="6975" y="28"/>
                </a:cubicBezTo>
                <a:cubicBezTo>
                  <a:pt x="6957" y="10"/>
                  <a:pt x="6935" y="0"/>
                  <a:pt x="6912" y="0"/>
                </a:cubicBezTo>
                <a:cubicBezTo>
                  <a:pt x="6889" y="0"/>
                  <a:pt x="6867" y="10"/>
                  <a:pt x="6849" y="28"/>
                </a:cubicBezTo>
                <a:cubicBezTo>
                  <a:pt x="6849" y="28"/>
                  <a:pt x="6849" y="28"/>
                  <a:pt x="6849" y="28"/>
                </a:cubicBezTo>
                <a:cubicBezTo>
                  <a:pt x="6849" y="28"/>
                  <a:pt x="6849" y="28"/>
                  <a:pt x="6849" y="28"/>
                </a:cubicBezTo>
                <a:cubicBezTo>
                  <a:pt x="6720" y="157"/>
                  <a:pt x="6720" y="157"/>
                  <a:pt x="6720" y="157"/>
                </a:cubicBezTo>
                <a:cubicBezTo>
                  <a:pt x="6703" y="175"/>
                  <a:pt x="6679" y="183"/>
                  <a:pt x="6656" y="184"/>
                </a:cubicBezTo>
                <a:cubicBezTo>
                  <a:pt x="6633" y="183"/>
                  <a:pt x="6609" y="175"/>
                  <a:pt x="6592" y="157"/>
                </a:cubicBezTo>
                <a:cubicBezTo>
                  <a:pt x="6463" y="28"/>
                  <a:pt x="6463" y="28"/>
                  <a:pt x="6463" y="28"/>
                </a:cubicBezTo>
                <a:cubicBezTo>
                  <a:pt x="6463" y="28"/>
                  <a:pt x="6463" y="28"/>
                  <a:pt x="6463" y="28"/>
                </a:cubicBezTo>
                <a:cubicBezTo>
                  <a:pt x="6463" y="28"/>
                  <a:pt x="6463" y="28"/>
                  <a:pt x="6463" y="28"/>
                </a:cubicBezTo>
                <a:cubicBezTo>
                  <a:pt x="6445" y="10"/>
                  <a:pt x="6423" y="0"/>
                  <a:pt x="6400" y="0"/>
                </a:cubicBezTo>
                <a:cubicBezTo>
                  <a:pt x="6377" y="0"/>
                  <a:pt x="6355" y="10"/>
                  <a:pt x="6337" y="28"/>
                </a:cubicBezTo>
                <a:cubicBezTo>
                  <a:pt x="6337" y="28"/>
                  <a:pt x="6337" y="28"/>
                  <a:pt x="6337" y="28"/>
                </a:cubicBezTo>
                <a:cubicBezTo>
                  <a:pt x="6337" y="28"/>
                  <a:pt x="6337" y="28"/>
                  <a:pt x="6337" y="28"/>
                </a:cubicBezTo>
                <a:cubicBezTo>
                  <a:pt x="6208" y="157"/>
                  <a:pt x="6208" y="157"/>
                  <a:pt x="6208" y="157"/>
                </a:cubicBezTo>
                <a:cubicBezTo>
                  <a:pt x="6191" y="175"/>
                  <a:pt x="6167" y="183"/>
                  <a:pt x="6144" y="184"/>
                </a:cubicBezTo>
                <a:cubicBezTo>
                  <a:pt x="6121" y="183"/>
                  <a:pt x="6097" y="175"/>
                  <a:pt x="6080" y="157"/>
                </a:cubicBezTo>
                <a:cubicBezTo>
                  <a:pt x="5951" y="28"/>
                  <a:pt x="5951" y="28"/>
                  <a:pt x="5951" y="28"/>
                </a:cubicBezTo>
                <a:cubicBezTo>
                  <a:pt x="5951" y="28"/>
                  <a:pt x="5951" y="28"/>
                  <a:pt x="5951" y="28"/>
                </a:cubicBezTo>
                <a:cubicBezTo>
                  <a:pt x="5951" y="28"/>
                  <a:pt x="5951" y="28"/>
                  <a:pt x="5951" y="28"/>
                </a:cubicBezTo>
                <a:cubicBezTo>
                  <a:pt x="5933" y="10"/>
                  <a:pt x="5911" y="0"/>
                  <a:pt x="5888" y="0"/>
                </a:cubicBezTo>
                <a:cubicBezTo>
                  <a:pt x="5865" y="0"/>
                  <a:pt x="5843" y="10"/>
                  <a:pt x="5825" y="28"/>
                </a:cubicBezTo>
                <a:cubicBezTo>
                  <a:pt x="5825" y="28"/>
                  <a:pt x="5825" y="28"/>
                  <a:pt x="5825" y="28"/>
                </a:cubicBezTo>
                <a:cubicBezTo>
                  <a:pt x="5825" y="28"/>
                  <a:pt x="5825" y="28"/>
                  <a:pt x="5825" y="28"/>
                </a:cubicBezTo>
                <a:cubicBezTo>
                  <a:pt x="5696" y="157"/>
                  <a:pt x="5696" y="157"/>
                  <a:pt x="5696" y="157"/>
                </a:cubicBezTo>
                <a:cubicBezTo>
                  <a:pt x="5679" y="175"/>
                  <a:pt x="5655" y="183"/>
                  <a:pt x="5632" y="184"/>
                </a:cubicBezTo>
                <a:cubicBezTo>
                  <a:pt x="5609" y="183"/>
                  <a:pt x="5585" y="175"/>
                  <a:pt x="5568" y="157"/>
                </a:cubicBezTo>
                <a:cubicBezTo>
                  <a:pt x="5439" y="28"/>
                  <a:pt x="5439" y="28"/>
                  <a:pt x="5439" y="28"/>
                </a:cubicBezTo>
                <a:cubicBezTo>
                  <a:pt x="5439" y="28"/>
                  <a:pt x="5439" y="28"/>
                  <a:pt x="5439" y="28"/>
                </a:cubicBezTo>
                <a:cubicBezTo>
                  <a:pt x="5439" y="28"/>
                  <a:pt x="5439" y="28"/>
                  <a:pt x="5439" y="28"/>
                </a:cubicBezTo>
                <a:cubicBezTo>
                  <a:pt x="5421" y="10"/>
                  <a:pt x="5399" y="0"/>
                  <a:pt x="5376" y="0"/>
                </a:cubicBezTo>
                <a:cubicBezTo>
                  <a:pt x="5353" y="0"/>
                  <a:pt x="5331" y="10"/>
                  <a:pt x="5313" y="28"/>
                </a:cubicBezTo>
                <a:cubicBezTo>
                  <a:pt x="5313" y="28"/>
                  <a:pt x="5313" y="28"/>
                  <a:pt x="5313" y="28"/>
                </a:cubicBezTo>
                <a:cubicBezTo>
                  <a:pt x="5313" y="28"/>
                  <a:pt x="5313" y="28"/>
                  <a:pt x="5313" y="28"/>
                </a:cubicBezTo>
                <a:cubicBezTo>
                  <a:pt x="5184" y="157"/>
                  <a:pt x="5184" y="157"/>
                  <a:pt x="5184" y="157"/>
                </a:cubicBezTo>
                <a:cubicBezTo>
                  <a:pt x="5167" y="175"/>
                  <a:pt x="5143" y="183"/>
                  <a:pt x="5120" y="184"/>
                </a:cubicBezTo>
                <a:cubicBezTo>
                  <a:pt x="5097" y="183"/>
                  <a:pt x="5073" y="175"/>
                  <a:pt x="5056" y="157"/>
                </a:cubicBezTo>
                <a:cubicBezTo>
                  <a:pt x="4927" y="28"/>
                  <a:pt x="4927" y="28"/>
                  <a:pt x="4927" y="28"/>
                </a:cubicBezTo>
                <a:cubicBezTo>
                  <a:pt x="4927" y="28"/>
                  <a:pt x="4927" y="28"/>
                  <a:pt x="4927" y="28"/>
                </a:cubicBezTo>
                <a:cubicBezTo>
                  <a:pt x="4927" y="28"/>
                  <a:pt x="4927" y="28"/>
                  <a:pt x="4927" y="28"/>
                </a:cubicBezTo>
                <a:cubicBezTo>
                  <a:pt x="4909" y="10"/>
                  <a:pt x="4887" y="0"/>
                  <a:pt x="4864" y="0"/>
                </a:cubicBezTo>
                <a:cubicBezTo>
                  <a:pt x="4841" y="0"/>
                  <a:pt x="4819" y="10"/>
                  <a:pt x="4801" y="28"/>
                </a:cubicBezTo>
                <a:cubicBezTo>
                  <a:pt x="4801" y="28"/>
                  <a:pt x="4801" y="28"/>
                  <a:pt x="4801" y="28"/>
                </a:cubicBezTo>
                <a:cubicBezTo>
                  <a:pt x="4801" y="28"/>
                  <a:pt x="4801" y="28"/>
                  <a:pt x="4801" y="28"/>
                </a:cubicBezTo>
                <a:cubicBezTo>
                  <a:pt x="4672" y="157"/>
                  <a:pt x="4672" y="157"/>
                  <a:pt x="4672" y="157"/>
                </a:cubicBezTo>
                <a:cubicBezTo>
                  <a:pt x="4655" y="175"/>
                  <a:pt x="4631" y="183"/>
                  <a:pt x="4608" y="184"/>
                </a:cubicBezTo>
                <a:cubicBezTo>
                  <a:pt x="4585" y="183"/>
                  <a:pt x="4561" y="175"/>
                  <a:pt x="4544" y="157"/>
                </a:cubicBezTo>
                <a:cubicBezTo>
                  <a:pt x="4415" y="28"/>
                  <a:pt x="4415" y="28"/>
                  <a:pt x="4415" y="28"/>
                </a:cubicBezTo>
                <a:cubicBezTo>
                  <a:pt x="4415" y="28"/>
                  <a:pt x="4415" y="28"/>
                  <a:pt x="4415" y="28"/>
                </a:cubicBezTo>
                <a:cubicBezTo>
                  <a:pt x="4415" y="28"/>
                  <a:pt x="4415" y="28"/>
                  <a:pt x="4415" y="28"/>
                </a:cubicBezTo>
                <a:cubicBezTo>
                  <a:pt x="4397" y="10"/>
                  <a:pt x="4375" y="0"/>
                  <a:pt x="4352" y="0"/>
                </a:cubicBezTo>
                <a:cubicBezTo>
                  <a:pt x="4329" y="0"/>
                  <a:pt x="4307" y="10"/>
                  <a:pt x="4289" y="28"/>
                </a:cubicBezTo>
                <a:cubicBezTo>
                  <a:pt x="4289" y="28"/>
                  <a:pt x="4289" y="28"/>
                  <a:pt x="4289" y="28"/>
                </a:cubicBezTo>
                <a:cubicBezTo>
                  <a:pt x="4289" y="28"/>
                  <a:pt x="4289" y="28"/>
                  <a:pt x="4289" y="28"/>
                </a:cubicBezTo>
                <a:cubicBezTo>
                  <a:pt x="4160" y="157"/>
                  <a:pt x="4160" y="157"/>
                  <a:pt x="4160" y="157"/>
                </a:cubicBezTo>
                <a:cubicBezTo>
                  <a:pt x="4143" y="175"/>
                  <a:pt x="4119" y="183"/>
                  <a:pt x="4096" y="184"/>
                </a:cubicBezTo>
                <a:cubicBezTo>
                  <a:pt x="4073" y="183"/>
                  <a:pt x="4049" y="175"/>
                  <a:pt x="4032" y="157"/>
                </a:cubicBezTo>
                <a:cubicBezTo>
                  <a:pt x="3903" y="28"/>
                  <a:pt x="3903" y="28"/>
                  <a:pt x="3903" y="28"/>
                </a:cubicBezTo>
                <a:cubicBezTo>
                  <a:pt x="3903" y="28"/>
                  <a:pt x="3903" y="28"/>
                  <a:pt x="3903" y="28"/>
                </a:cubicBezTo>
                <a:cubicBezTo>
                  <a:pt x="3903" y="28"/>
                  <a:pt x="3903" y="28"/>
                  <a:pt x="3903" y="28"/>
                </a:cubicBezTo>
                <a:cubicBezTo>
                  <a:pt x="3885" y="10"/>
                  <a:pt x="3863" y="0"/>
                  <a:pt x="3840" y="0"/>
                </a:cubicBezTo>
                <a:cubicBezTo>
                  <a:pt x="3817" y="0"/>
                  <a:pt x="3795" y="10"/>
                  <a:pt x="3777" y="28"/>
                </a:cubicBezTo>
                <a:cubicBezTo>
                  <a:pt x="3777" y="28"/>
                  <a:pt x="3777" y="28"/>
                  <a:pt x="3777" y="28"/>
                </a:cubicBezTo>
                <a:cubicBezTo>
                  <a:pt x="3777" y="28"/>
                  <a:pt x="3777" y="28"/>
                  <a:pt x="3777" y="28"/>
                </a:cubicBezTo>
                <a:cubicBezTo>
                  <a:pt x="3648" y="157"/>
                  <a:pt x="3648" y="157"/>
                  <a:pt x="3648" y="157"/>
                </a:cubicBezTo>
                <a:cubicBezTo>
                  <a:pt x="3631" y="175"/>
                  <a:pt x="3607" y="183"/>
                  <a:pt x="3584" y="184"/>
                </a:cubicBezTo>
                <a:cubicBezTo>
                  <a:pt x="3561" y="183"/>
                  <a:pt x="3537" y="175"/>
                  <a:pt x="3520" y="157"/>
                </a:cubicBezTo>
                <a:cubicBezTo>
                  <a:pt x="3391" y="28"/>
                  <a:pt x="3391" y="28"/>
                  <a:pt x="3391" y="28"/>
                </a:cubicBezTo>
                <a:cubicBezTo>
                  <a:pt x="3391" y="28"/>
                  <a:pt x="3391" y="28"/>
                  <a:pt x="3391" y="28"/>
                </a:cubicBezTo>
                <a:cubicBezTo>
                  <a:pt x="3391" y="28"/>
                  <a:pt x="3391" y="28"/>
                  <a:pt x="3391" y="28"/>
                </a:cubicBezTo>
                <a:cubicBezTo>
                  <a:pt x="3373" y="10"/>
                  <a:pt x="3351" y="0"/>
                  <a:pt x="3328" y="0"/>
                </a:cubicBezTo>
                <a:cubicBezTo>
                  <a:pt x="3305" y="0"/>
                  <a:pt x="3283" y="10"/>
                  <a:pt x="3265" y="28"/>
                </a:cubicBezTo>
                <a:cubicBezTo>
                  <a:pt x="3265" y="28"/>
                  <a:pt x="3265" y="28"/>
                  <a:pt x="3265" y="28"/>
                </a:cubicBezTo>
                <a:cubicBezTo>
                  <a:pt x="3265" y="28"/>
                  <a:pt x="3265" y="28"/>
                  <a:pt x="3265" y="28"/>
                </a:cubicBezTo>
                <a:cubicBezTo>
                  <a:pt x="3136" y="157"/>
                  <a:pt x="3136" y="157"/>
                  <a:pt x="3136" y="157"/>
                </a:cubicBezTo>
                <a:cubicBezTo>
                  <a:pt x="3119" y="175"/>
                  <a:pt x="3095" y="183"/>
                  <a:pt x="3072" y="184"/>
                </a:cubicBezTo>
                <a:cubicBezTo>
                  <a:pt x="3049" y="183"/>
                  <a:pt x="3025" y="175"/>
                  <a:pt x="3008" y="157"/>
                </a:cubicBezTo>
                <a:cubicBezTo>
                  <a:pt x="2879" y="28"/>
                  <a:pt x="2879" y="28"/>
                  <a:pt x="2879" y="28"/>
                </a:cubicBezTo>
                <a:cubicBezTo>
                  <a:pt x="2879" y="28"/>
                  <a:pt x="2879" y="28"/>
                  <a:pt x="2879" y="28"/>
                </a:cubicBezTo>
                <a:cubicBezTo>
                  <a:pt x="2879" y="28"/>
                  <a:pt x="2879" y="28"/>
                  <a:pt x="2879" y="28"/>
                </a:cubicBezTo>
                <a:cubicBezTo>
                  <a:pt x="2861" y="10"/>
                  <a:pt x="2839" y="0"/>
                  <a:pt x="2816" y="0"/>
                </a:cubicBezTo>
                <a:cubicBezTo>
                  <a:pt x="2793" y="0"/>
                  <a:pt x="2771" y="10"/>
                  <a:pt x="2753" y="28"/>
                </a:cubicBezTo>
                <a:cubicBezTo>
                  <a:pt x="2753" y="28"/>
                  <a:pt x="2753" y="28"/>
                  <a:pt x="2753" y="28"/>
                </a:cubicBezTo>
                <a:cubicBezTo>
                  <a:pt x="2753" y="28"/>
                  <a:pt x="2753" y="28"/>
                  <a:pt x="2753" y="28"/>
                </a:cubicBezTo>
                <a:cubicBezTo>
                  <a:pt x="2624" y="157"/>
                  <a:pt x="2624" y="157"/>
                  <a:pt x="2624" y="157"/>
                </a:cubicBezTo>
                <a:cubicBezTo>
                  <a:pt x="2607" y="175"/>
                  <a:pt x="2583" y="183"/>
                  <a:pt x="2560" y="184"/>
                </a:cubicBezTo>
                <a:cubicBezTo>
                  <a:pt x="2537" y="183"/>
                  <a:pt x="2513" y="175"/>
                  <a:pt x="2496" y="157"/>
                </a:cubicBezTo>
                <a:cubicBezTo>
                  <a:pt x="2367" y="28"/>
                  <a:pt x="2367" y="28"/>
                  <a:pt x="2367" y="28"/>
                </a:cubicBezTo>
                <a:cubicBezTo>
                  <a:pt x="2367" y="28"/>
                  <a:pt x="2367" y="28"/>
                  <a:pt x="2367" y="28"/>
                </a:cubicBezTo>
                <a:cubicBezTo>
                  <a:pt x="2367" y="28"/>
                  <a:pt x="2367" y="28"/>
                  <a:pt x="2367" y="28"/>
                </a:cubicBezTo>
                <a:cubicBezTo>
                  <a:pt x="2349" y="10"/>
                  <a:pt x="2327" y="0"/>
                  <a:pt x="2304" y="0"/>
                </a:cubicBezTo>
                <a:cubicBezTo>
                  <a:pt x="2281" y="0"/>
                  <a:pt x="2259" y="10"/>
                  <a:pt x="2241" y="28"/>
                </a:cubicBezTo>
                <a:cubicBezTo>
                  <a:pt x="2241" y="28"/>
                  <a:pt x="2241" y="28"/>
                  <a:pt x="2241" y="28"/>
                </a:cubicBezTo>
                <a:cubicBezTo>
                  <a:pt x="2241" y="28"/>
                  <a:pt x="2241" y="28"/>
                  <a:pt x="2241" y="28"/>
                </a:cubicBezTo>
                <a:cubicBezTo>
                  <a:pt x="2112" y="157"/>
                  <a:pt x="2112" y="157"/>
                  <a:pt x="2112" y="157"/>
                </a:cubicBezTo>
                <a:cubicBezTo>
                  <a:pt x="2095" y="175"/>
                  <a:pt x="2071" y="183"/>
                  <a:pt x="2048" y="184"/>
                </a:cubicBezTo>
                <a:cubicBezTo>
                  <a:pt x="2025" y="183"/>
                  <a:pt x="2001" y="175"/>
                  <a:pt x="1984" y="157"/>
                </a:cubicBezTo>
                <a:cubicBezTo>
                  <a:pt x="1855" y="28"/>
                  <a:pt x="1855" y="28"/>
                  <a:pt x="1855" y="28"/>
                </a:cubicBezTo>
                <a:cubicBezTo>
                  <a:pt x="1855" y="28"/>
                  <a:pt x="1855" y="28"/>
                  <a:pt x="1855" y="28"/>
                </a:cubicBezTo>
                <a:cubicBezTo>
                  <a:pt x="1855" y="28"/>
                  <a:pt x="1855" y="28"/>
                  <a:pt x="1855" y="28"/>
                </a:cubicBezTo>
                <a:cubicBezTo>
                  <a:pt x="1837" y="10"/>
                  <a:pt x="1815" y="0"/>
                  <a:pt x="1792" y="0"/>
                </a:cubicBezTo>
                <a:cubicBezTo>
                  <a:pt x="1769" y="0"/>
                  <a:pt x="1747" y="10"/>
                  <a:pt x="1729" y="28"/>
                </a:cubicBezTo>
                <a:cubicBezTo>
                  <a:pt x="1729" y="28"/>
                  <a:pt x="1729" y="28"/>
                  <a:pt x="1729" y="28"/>
                </a:cubicBezTo>
                <a:cubicBezTo>
                  <a:pt x="1729" y="28"/>
                  <a:pt x="1729" y="28"/>
                  <a:pt x="1729" y="28"/>
                </a:cubicBezTo>
                <a:cubicBezTo>
                  <a:pt x="1600" y="157"/>
                  <a:pt x="1600" y="157"/>
                  <a:pt x="1600" y="157"/>
                </a:cubicBezTo>
                <a:cubicBezTo>
                  <a:pt x="1583" y="175"/>
                  <a:pt x="1559" y="183"/>
                  <a:pt x="1536" y="184"/>
                </a:cubicBezTo>
                <a:cubicBezTo>
                  <a:pt x="1513" y="183"/>
                  <a:pt x="1489" y="175"/>
                  <a:pt x="1472" y="157"/>
                </a:cubicBezTo>
                <a:cubicBezTo>
                  <a:pt x="1343" y="28"/>
                  <a:pt x="1343" y="28"/>
                  <a:pt x="1343" y="28"/>
                </a:cubicBezTo>
                <a:cubicBezTo>
                  <a:pt x="1343" y="28"/>
                  <a:pt x="1343" y="28"/>
                  <a:pt x="1343" y="28"/>
                </a:cubicBezTo>
                <a:cubicBezTo>
                  <a:pt x="1343" y="28"/>
                  <a:pt x="1343" y="28"/>
                  <a:pt x="1343" y="28"/>
                </a:cubicBezTo>
                <a:cubicBezTo>
                  <a:pt x="1325" y="10"/>
                  <a:pt x="1303" y="0"/>
                  <a:pt x="1280" y="0"/>
                </a:cubicBezTo>
                <a:cubicBezTo>
                  <a:pt x="1257" y="0"/>
                  <a:pt x="1235" y="10"/>
                  <a:pt x="1217" y="28"/>
                </a:cubicBezTo>
                <a:cubicBezTo>
                  <a:pt x="1217" y="28"/>
                  <a:pt x="1217" y="28"/>
                  <a:pt x="1217" y="28"/>
                </a:cubicBezTo>
                <a:cubicBezTo>
                  <a:pt x="1217" y="28"/>
                  <a:pt x="1217" y="28"/>
                  <a:pt x="1217" y="28"/>
                </a:cubicBezTo>
                <a:cubicBezTo>
                  <a:pt x="1088" y="157"/>
                  <a:pt x="1088" y="157"/>
                  <a:pt x="1088" y="157"/>
                </a:cubicBezTo>
                <a:cubicBezTo>
                  <a:pt x="1071" y="175"/>
                  <a:pt x="1047" y="183"/>
                  <a:pt x="1024" y="184"/>
                </a:cubicBezTo>
                <a:cubicBezTo>
                  <a:pt x="1001" y="183"/>
                  <a:pt x="977" y="175"/>
                  <a:pt x="960" y="157"/>
                </a:cubicBezTo>
                <a:cubicBezTo>
                  <a:pt x="831" y="28"/>
                  <a:pt x="831" y="28"/>
                  <a:pt x="831" y="28"/>
                </a:cubicBezTo>
                <a:cubicBezTo>
                  <a:pt x="831" y="28"/>
                  <a:pt x="831" y="28"/>
                  <a:pt x="831" y="28"/>
                </a:cubicBezTo>
                <a:cubicBezTo>
                  <a:pt x="831" y="28"/>
                  <a:pt x="831" y="28"/>
                  <a:pt x="831" y="28"/>
                </a:cubicBezTo>
                <a:cubicBezTo>
                  <a:pt x="813" y="10"/>
                  <a:pt x="791" y="0"/>
                  <a:pt x="768" y="0"/>
                </a:cubicBezTo>
                <a:cubicBezTo>
                  <a:pt x="745" y="0"/>
                  <a:pt x="723" y="10"/>
                  <a:pt x="705" y="28"/>
                </a:cubicBezTo>
                <a:cubicBezTo>
                  <a:pt x="705" y="28"/>
                  <a:pt x="705" y="28"/>
                  <a:pt x="705" y="28"/>
                </a:cubicBezTo>
                <a:cubicBezTo>
                  <a:pt x="705" y="28"/>
                  <a:pt x="705" y="28"/>
                  <a:pt x="705" y="28"/>
                </a:cubicBezTo>
                <a:cubicBezTo>
                  <a:pt x="576" y="157"/>
                  <a:pt x="576" y="157"/>
                  <a:pt x="576" y="157"/>
                </a:cubicBezTo>
                <a:cubicBezTo>
                  <a:pt x="559" y="175"/>
                  <a:pt x="535" y="183"/>
                  <a:pt x="512" y="184"/>
                </a:cubicBezTo>
                <a:cubicBezTo>
                  <a:pt x="489" y="183"/>
                  <a:pt x="465" y="175"/>
                  <a:pt x="448" y="157"/>
                </a:cubicBezTo>
                <a:cubicBezTo>
                  <a:pt x="319" y="28"/>
                  <a:pt x="319" y="28"/>
                  <a:pt x="319" y="28"/>
                </a:cubicBezTo>
                <a:cubicBezTo>
                  <a:pt x="319" y="28"/>
                  <a:pt x="319" y="28"/>
                  <a:pt x="319" y="28"/>
                </a:cubicBezTo>
                <a:cubicBezTo>
                  <a:pt x="319" y="28"/>
                  <a:pt x="319" y="28"/>
                  <a:pt x="319" y="28"/>
                </a:cubicBezTo>
                <a:cubicBezTo>
                  <a:pt x="301" y="10"/>
                  <a:pt x="279" y="0"/>
                  <a:pt x="256" y="0"/>
                </a:cubicBezTo>
                <a:cubicBezTo>
                  <a:pt x="233" y="0"/>
                  <a:pt x="211" y="10"/>
                  <a:pt x="193" y="28"/>
                </a:cubicBezTo>
                <a:cubicBezTo>
                  <a:pt x="193" y="28"/>
                  <a:pt x="193" y="28"/>
                  <a:pt x="193" y="28"/>
                </a:cubicBezTo>
                <a:cubicBezTo>
                  <a:pt x="193" y="28"/>
                  <a:pt x="193" y="28"/>
                  <a:pt x="193" y="28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47" y="175"/>
                  <a:pt x="23" y="183"/>
                  <a:pt x="0" y="184"/>
                </a:cubicBezTo>
                <a:cubicBezTo>
                  <a:pt x="0" y="2572"/>
                  <a:pt x="0" y="2572"/>
                  <a:pt x="0" y="2572"/>
                </a:cubicBezTo>
                <a:cubicBezTo>
                  <a:pt x="7680" y="2572"/>
                  <a:pt x="7680" y="2572"/>
                  <a:pt x="7680" y="2572"/>
                </a:cubicBezTo>
                <a:cubicBezTo>
                  <a:pt x="7680" y="184"/>
                  <a:pt x="7680" y="184"/>
                  <a:pt x="7680" y="184"/>
                </a:cubicBezTo>
                <a:cubicBezTo>
                  <a:pt x="7657" y="183"/>
                  <a:pt x="7633" y="175"/>
                  <a:pt x="7616" y="157"/>
                </a:cubicBezTo>
                <a:lnTo>
                  <a:pt x="7487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8" name="Ultimate"/>
          <p:cNvSpPr>
            <a:spLocks noChangeArrowheads="1"/>
          </p:cNvSpPr>
          <p:nvPr/>
        </p:nvSpPr>
        <p:spPr bwMode="auto">
          <a:xfrm>
            <a:off x="6499194" y="620688"/>
            <a:ext cx="5386069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800"/>
              </a:spcAft>
            </a:pPr>
            <a:r>
              <a:rPr lang="ru-RU" sz="2600" b="1" dirty="0">
                <a:solidFill>
                  <a:schemeClr val="bg1"/>
                </a:solidFill>
              </a:rPr>
              <a:t>цифровая платформа для системной управляемой работы по психодиагностике и профориентации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90988F0-E2FD-4F7F-8445-B48773E9F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129" y="2996098"/>
            <a:ext cx="4676840" cy="3136777"/>
          </a:xfrm>
          <a:prstGeom prst="rect">
            <a:avLst/>
          </a:prstGeom>
        </p:spPr>
      </p:pic>
      <p:pic>
        <p:nvPicPr>
          <p:cNvPr id="43" name="Shape 91">
            <a:extLst>
              <a:ext uri="{FF2B5EF4-FFF2-40B4-BE49-F238E27FC236}">
                <a16:creationId xmlns:a16="http://schemas.microsoft.com/office/drawing/2014/main" id="{4108549D-5C19-4BFC-BB19-EC171D660C6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25" y="508831"/>
            <a:ext cx="5664475" cy="155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66E645C-B292-4BE8-A9A1-681968B61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6487240"/>
            <a:ext cx="12220575" cy="370761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A7C50B1-7DD0-40BA-9386-4DB9DD2E65E0}"/>
              </a:ext>
            </a:extLst>
          </p:cNvPr>
          <p:cNvGrpSpPr/>
          <p:nvPr/>
        </p:nvGrpSpPr>
        <p:grpSpPr>
          <a:xfrm>
            <a:off x="8527531" y="5607662"/>
            <a:ext cx="3650014" cy="702396"/>
            <a:chOff x="542112" y="-918663"/>
            <a:chExt cx="4559992" cy="820034"/>
          </a:xfrm>
          <a:effectLst>
            <a:glow rad="101600">
              <a:srgbClr val="2589E5">
                <a:alpha val="10000"/>
              </a:srgbClr>
            </a:glow>
          </a:effectLst>
        </p:grpSpPr>
        <p:sp>
          <p:nvSpPr>
            <p:cNvPr id="21" name="Google Shape;89;p1">
              <a:extLst>
                <a:ext uri="{FF2B5EF4-FFF2-40B4-BE49-F238E27FC236}">
                  <a16:creationId xmlns:a16="http://schemas.microsoft.com/office/drawing/2014/main" id="{F1FFD821-DC07-43D3-A829-A8CC0520B808}"/>
                </a:ext>
              </a:extLst>
            </p:cNvPr>
            <p:cNvSpPr txBox="1">
              <a:spLocks/>
            </p:cNvSpPr>
            <p:nvPr/>
          </p:nvSpPr>
          <p:spPr>
            <a:xfrm>
              <a:off x="583183" y="-918663"/>
              <a:ext cx="4518921" cy="312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b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buClr>
                  <a:schemeClr val="lt1"/>
                </a:buClr>
                <a:buSzPts val="2800"/>
              </a:pPr>
              <a:r>
                <a:rPr lang="ru-RU" sz="1800" b="1" dirty="0">
                  <a:solidFill>
                    <a:srgbClr val="002060"/>
                  </a:solidFill>
                  <a:latin typeface="Montserrat SemiBold" pitchFamily="2" charset="0"/>
                  <a:ea typeface="Trebuchet MS"/>
                  <a:cs typeface="Trebuchet MS"/>
                  <a:sym typeface="Trebuchet MS"/>
                </a:rPr>
                <a:t>Дансарунова Вера</a:t>
              </a:r>
              <a:endParaRPr lang="ru-RU" sz="1200" b="1" dirty="0">
                <a:solidFill>
                  <a:srgbClr val="00B0F0"/>
                </a:solidFill>
                <a:latin typeface="Montserrat SemiBold" pitchFamily="2" charset="0"/>
              </a:endParaRPr>
            </a:p>
          </p:txBody>
        </p:sp>
        <p:sp>
          <p:nvSpPr>
            <p:cNvPr id="31" name="Google Shape;89;p1">
              <a:extLst>
                <a:ext uri="{FF2B5EF4-FFF2-40B4-BE49-F238E27FC236}">
                  <a16:creationId xmlns:a16="http://schemas.microsoft.com/office/drawing/2014/main" id="{53736A75-9822-4DE3-AD45-3710812020DE}"/>
                </a:ext>
              </a:extLst>
            </p:cNvPr>
            <p:cNvSpPr txBox="1">
              <a:spLocks/>
            </p:cNvSpPr>
            <p:nvPr/>
          </p:nvSpPr>
          <p:spPr>
            <a:xfrm>
              <a:off x="542112" y="-736992"/>
              <a:ext cx="4320501" cy="638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b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buClr>
                  <a:schemeClr val="lt1"/>
                </a:buClr>
                <a:buSzPts val="2800"/>
              </a:pPr>
              <a:r>
                <a:rPr lang="ru-RU" sz="1100" dirty="0">
                  <a:solidFill>
                    <a:srgbClr val="017CC5"/>
                  </a:solidFill>
                  <a:latin typeface="Montserrat Medium" pitchFamily="2" charset="0"/>
                </a:rPr>
                <a:t>Директор аккредитованной ИТ-компании </a:t>
              </a:r>
            </a:p>
            <a:p>
              <a:pPr algn="l">
                <a:lnSpc>
                  <a:spcPct val="100000"/>
                </a:lnSpc>
                <a:buClr>
                  <a:schemeClr val="lt1"/>
                </a:buClr>
                <a:buSzPts val="2800"/>
              </a:pPr>
              <a:r>
                <a:rPr lang="ru-RU" sz="1100" dirty="0">
                  <a:solidFill>
                    <a:srgbClr val="017CC5"/>
                  </a:solidFill>
                  <a:latin typeface="Montserrat Medium" pitchFamily="2" charset="0"/>
                </a:rPr>
                <a:t>социального предприятия «Байкалсофт»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628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40">
        <p:fade/>
      </p:transition>
    </mc:Choice>
    <mc:Fallback xmlns="">
      <p:transition spd="med" advTm="12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7CC5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Secondary lines 5">
            <a:extLst>
              <a:ext uri="{FF2B5EF4-FFF2-40B4-BE49-F238E27FC236}">
                <a16:creationId xmlns:a16="http://schemas.microsoft.com/office/drawing/2014/main" id="{C39DDD39-4B7A-46D1-8FD7-7BB6BBA5AE21}"/>
              </a:ext>
            </a:extLst>
          </p:cNvPr>
          <p:cNvGrpSpPr/>
          <p:nvPr/>
        </p:nvGrpSpPr>
        <p:grpSpPr>
          <a:xfrm>
            <a:off x="8361320" y="3090534"/>
            <a:ext cx="903032" cy="842522"/>
            <a:chOff x="5365750" y="702466"/>
            <a:chExt cx="841376" cy="812801"/>
          </a:xfrm>
          <a:effectLst>
            <a:glow rad="101600">
              <a:schemeClr val="bg1">
                <a:lumMod val="95000"/>
                <a:alpha val="60000"/>
              </a:schemeClr>
            </a:glow>
          </a:effectLst>
        </p:grpSpPr>
        <p:sp>
          <p:nvSpPr>
            <p:cNvPr id="178" name="Freeform 20">
              <a:extLst>
                <a:ext uri="{FF2B5EF4-FFF2-40B4-BE49-F238E27FC236}">
                  <a16:creationId xmlns:a16="http://schemas.microsoft.com/office/drawing/2014/main" id="{84BA832A-E48B-4212-9B44-2531743E7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500" y="719929"/>
              <a:ext cx="149225" cy="777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9" y="52"/>
                </a:cxn>
              </a:cxnLst>
              <a:rect l="0" t="0" r="r" b="b"/>
              <a:pathLst>
                <a:path w="99" h="52">
                  <a:moveTo>
                    <a:pt x="0" y="0"/>
                  </a:moveTo>
                  <a:cubicBezTo>
                    <a:pt x="37" y="10"/>
                    <a:pt x="70" y="28"/>
                    <a:pt x="99" y="52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79" name="Freeform 21">
              <a:extLst>
                <a:ext uri="{FF2B5EF4-FFF2-40B4-BE49-F238E27FC236}">
                  <a16:creationId xmlns:a16="http://schemas.microsoft.com/office/drawing/2014/main" id="{6A8AFC30-BF19-42B7-BE90-B784A53AA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988" y="702466"/>
              <a:ext cx="128588" cy="79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9" y="0"/>
                </a:cxn>
                <a:cxn ang="0">
                  <a:pos x="85" y="6"/>
                </a:cxn>
              </a:cxnLst>
              <a:rect l="0" t="0" r="r" b="b"/>
              <a:pathLst>
                <a:path w="85" h="6">
                  <a:moveTo>
                    <a:pt x="0" y="2"/>
                  </a:moveTo>
                  <a:cubicBezTo>
                    <a:pt x="9" y="1"/>
                    <a:pt x="19" y="0"/>
                    <a:pt x="29" y="0"/>
                  </a:cubicBezTo>
                  <a:cubicBezTo>
                    <a:pt x="48" y="0"/>
                    <a:pt x="67" y="2"/>
                    <a:pt x="85" y="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0" name="Freeform 22">
              <a:extLst>
                <a:ext uri="{FF2B5EF4-FFF2-40B4-BE49-F238E27FC236}">
                  <a16:creationId xmlns:a16="http://schemas.microsoft.com/office/drawing/2014/main" id="{6292159E-6872-4F8B-ACD1-386078FED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0" y="1042191"/>
              <a:ext cx="7938" cy="74613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5" y="0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cubicBezTo>
                    <a:pt x="0" y="32"/>
                    <a:pt x="2" y="16"/>
                    <a:pt x="5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1" name="Freeform 23">
              <a:extLst>
                <a:ext uri="{FF2B5EF4-FFF2-40B4-BE49-F238E27FC236}">
                  <a16:creationId xmlns:a16="http://schemas.microsoft.com/office/drawing/2014/main" id="{14469D12-DEAA-4786-B6A6-36A4890B4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38" y="1156491"/>
              <a:ext cx="66675" cy="195263"/>
            </a:xfrm>
            <a:custGeom>
              <a:avLst/>
              <a:gdLst/>
              <a:ahLst/>
              <a:cxnLst>
                <a:cxn ang="0">
                  <a:pos x="45" y="130"/>
                </a:cxn>
                <a:cxn ang="0">
                  <a:pos x="0" y="0"/>
                </a:cxn>
              </a:cxnLst>
              <a:rect l="0" t="0" r="r" b="b"/>
              <a:pathLst>
                <a:path w="45" h="130">
                  <a:moveTo>
                    <a:pt x="45" y="130"/>
                  </a:moveTo>
                  <a:cubicBezTo>
                    <a:pt x="20" y="92"/>
                    <a:pt x="4" y="48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2" name="Freeform 24">
              <a:extLst>
                <a:ext uri="{FF2B5EF4-FFF2-40B4-BE49-F238E27FC236}">
                  <a16:creationId xmlns:a16="http://schemas.microsoft.com/office/drawing/2014/main" id="{EB96B829-D266-457D-AE09-6E12590FD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1400966"/>
              <a:ext cx="130175" cy="100013"/>
            </a:xfrm>
            <a:custGeom>
              <a:avLst/>
              <a:gdLst/>
              <a:ahLst/>
              <a:cxnLst>
                <a:cxn ang="0">
                  <a:pos x="87" y="66"/>
                </a:cxn>
                <a:cxn ang="0">
                  <a:pos x="0" y="0"/>
                </a:cxn>
              </a:cxnLst>
              <a:rect l="0" t="0" r="r" b="b"/>
              <a:pathLst>
                <a:path w="87" h="66">
                  <a:moveTo>
                    <a:pt x="87" y="66"/>
                  </a:moveTo>
                  <a:cubicBezTo>
                    <a:pt x="54" y="50"/>
                    <a:pt x="25" y="27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3" name="Freeform 25">
              <a:extLst>
                <a:ext uri="{FF2B5EF4-FFF2-40B4-BE49-F238E27FC236}">
                  <a16:creationId xmlns:a16="http://schemas.microsoft.com/office/drawing/2014/main" id="{D25C643C-24FA-4F40-A18A-D393BA5D5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613" y="1177129"/>
              <a:ext cx="160338" cy="277813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0" y="186"/>
                </a:cxn>
              </a:cxnLst>
              <a:rect l="0" t="0" r="r" b="b"/>
              <a:pathLst>
                <a:path w="106" h="186">
                  <a:moveTo>
                    <a:pt x="106" y="0"/>
                  </a:moveTo>
                  <a:cubicBezTo>
                    <a:pt x="97" y="75"/>
                    <a:pt x="57" y="142"/>
                    <a:pt x="0" y="18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84" name="Freeform 26">
              <a:extLst>
                <a:ext uri="{FF2B5EF4-FFF2-40B4-BE49-F238E27FC236}">
                  <a16:creationId xmlns:a16="http://schemas.microsoft.com/office/drawing/2014/main" id="{6B6971EA-FC5F-41A2-A4EB-FA62AFEBB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538" y="1105691"/>
              <a:ext cx="1588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0" y="23"/>
                </a:cxn>
              </a:cxnLst>
              <a:rect l="0" t="0" r="r" b="b"/>
              <a:pathLst>
                <a:path h="23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5"/>
                    <a:pt x="0" y="19"/>
                    <a:pt x="0" y="23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5" name="Freeform 27">
              <a:extLst>
                <a:ext uri="{FF2B5EF4-FFF2-40B4-BE49-F238E27FC236}">
                  <a16:creationId xmlns:a16="http://schemas.microsoft.com/office/drawing/2014/main" id="{BA2E202B-37C3-469F-8C7C-E1660FF08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025" y="948529"/>
              <a:ext cx="26988" cy="76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51"/>
                </a:cxn>
              </a:cxnLst>
              <a:rect l="0" t="0" r="r" b="b"/>
              <a:pathLst>
                <a:path w="18" h="51">
                  <a:moveTo>
                    <a:pt x="0" y="0"/>
                  </a:moveTo>
                  <a:cubicBezTo>
                    <a:pt x="8" y="16"/>
                    <a:pt x="14" y="33"/>
                    <a:pt x="18" y="51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6" name="Oval 28">
              <a:extLst>
                <a:ext uri="{FF2B5EF4-FFF2-40B4-BE49-F238E27FC236}">
                  <a16:creationId xmlns:a16="http://schemas.microsoft.com/office/drawing/2014/main" id="{BB6EAD78-2BA9-461A-92A8-00DB6CA61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6900" y="705641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7" name="Oval 29">
              <a:extLst>
                <a:ext uri="{FF2B5EF4-FFF2-40B4-BE49-F238E27FC236}">
                  <a16:creationId xmlns:a16="http://schemas.microsoft.com/office/drawing/2014/main" id="{F88D064B-06B8-40D6-83D0-EED23021D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8050" y="1477166"/>
              <a:ext cx="19050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8" name="Oval 30">
              <a:extLst>
                <a:ext uri="{FF2B5EF4-FFF2-40B4-BE49-F238E27FC236}">
                  <a16:creationId xmlns:a16="http://schemas.microsoft.com/office/drawing/2014/main" id="{3779C1FE-B5EB-4196-A24D-619FB030B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8363" y="1497804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13368" name="Gear 2"/>
          <p:cNvSpPr>
            <a:spLocks noEditPoints="1"/>
          </p:cNvSpPr>
          <p:nvPr/>
        </p:nvSpPr>
        <p:spPr bwMode="auto">
          <a:xfrm>
            <a:off x="3686242" y="4158489"/>
            <a:ext cx="2448611" cy="2448000"/>
          </a:xfrm>
          <a:custGeom>
            <a:avLst/>
            <a:gdLst/>
            <a:ahLst/>
            <a:cxnLst>
              <a:cxn ang="0">
                <a:pos x="1201" y="652"/>
              </a:cxn>
              <a:cxn ang="0">
                <a:pos x="1201" y="619"/>
              </a:cxn>
              <a:cxn ang="0">
                <a:pos x="1267" y="566"/>
              </a:cxn>
              <a:cxn ang="0">
                <a:pos x="1172" y="456"/>
              </a:cxn>
              <a:cxn ang="0">
                <a:pos x="1162" y="426"/>
              </a:cxn>
              <a:cxn ang="0">
                <a:pos x="1205" y="354"/>
              </a:cxn>
              <a:cxn ang="0">
                <a:pos x="1079" y="283"/>
              </a:cxn>
              <a:cxn ang="0">
                <a:pos x="1058" y="258"/>
              </a:cxn>
              <a:cxn ang="0">
                <a:pos x="1074" y="175"/>
              </a:cxn>
              <a:cxn ang="0">
                <a:pos x="931" y="152"/>
              </a:cxn>
              <a:cxn ang="0">
                <a:pos x="903" y="136"/>
              </a:cxn>
              <a:cxn ang="0">
                <a:pos x="812" y="24"/>
              </a:cxn>
              <a:cxn ang="0">
                <a:pos x="717" y="74"/>
              </a:cxn>
              <a:cxn ang="0">
                <a:pos x="675" y="0"/>
              </a:cxn>
              <a:cxn ang="0">
                <a:pos x="550" y="74"/>
              </a:cxn>
              <a:cxn ang="0">
                <a:pos x="518" y="79"/>
              </a:cxn>
              <a:cxn ang="0">
                <a:pos x="377" y="52"/>
              </a:cxn>
              <a:cxn ang="0">
                <a:pos x="336" y="152"/>
              </a:cxn>
              <a:cxn ang="0">
                <a:pos x="257" y="122"/>
              </a:cxn>
              <a:cxn ang="0">
                <a:pos x="209" y="258"/>
              </a:cxn>
              <a:cxn ang="0">
                <a:pos x="188" y="283"/>
              </a:cxn>
              <a:cxn ang="0">
                <a:pos x="104" y="282"/>
              </a:cxn>
              <a:cxn ang="0">
                <a:pos x="105" y="427"/>
              </a:cxn>
              <a:cxn ang="0">
                <a:pos x="95" y="456"/>
              </a:cxn>
              <a:cxn ang="0">
                <a:pos x="15" y="484"/>
              </a:cxn>
              <a:cxn ang="0">
                <a:pos x="66" y="620"/>
              </a:cxn>
              <a:cxn ang="0">
                <a:pos x="66" y="635"/>
              </a:cxn>
              <a:cxn ang="0">
                <a:pos x="66" y="651"/>
              </a:cxn>
              <a:cxn ang="0">
                <a:pos x="15" y="787"/>
              </a:cxn>
              <a:cxn ang="0">
                <a:pos x="95" y="815"/>
              </a:cxn>
              <a:cxn ang="0">
                <a:pos x="105" y="844"/>
              </a:cxn>
              <a:cxn ang="0">
                <a:pos x="104" y="989"/>
              </a:cxn>
              <a:cxn ang="0">
                <a:pos x="188" y="988"/>
              </a:cxn>
              <a:cxn ang="0">
                <a:pos x="209" y="1012"/>
              </a:cxn>
              <a:cxn ang="0">
                <a:pos x="257" y="1149"/>
              </a:cxn>
              <a:cxn ang="0">
                <a:pos x="336" y="1119"/>
              </a:cxn>
              <a:cxn ang="0">
                <a:pos x="377" y="1219"/>
              </a:cxn>
              <a:cxn ang="0">
                <a:pos x="519" y="1192"/>
              </a:cxn>
              <a:cxn ang="0">
                <a:pos x="550" y="1197"/>
              </a:cxn>
              <a:cxn ang="0">
                <a:pos x="675" y="1271"/>
              </a:cxn>
              <a:cxn ang="0">
                <a:pos x="717" y="1197"/>
              </a:cxn>
              <a:cxn ang="0">
                <a:pos x="812" y="1247"/>
              </a:cxn>
              <a:cxn ang="0">
                <a:pos x="903" y="1135"/>
              </a:cxn>
              <a:cxn ang="0">
                <a:pos x="931" y="1119"/>
              </a:cxn>
              <a:cxn ang="0">
                <a:pos x="1074" y="1096"/>
              </a:cxn>
              <a:cxn ang="0">
                <a:pos x="1058" y="1013"/>
              </a:cxn>
              <a:cxn ang="0">
                <a:pos x="1079" y="988"/>
              </a:cxn>
              <a:cxn ang="0">
                <a:pos x="1205" y="917"/>
              </a:cxn>
              <a:cxn ang="0">
                <a:pos x="1162" y="844"/>
              </a:cxn>
              <a:cxn ang="0">
                <a:pos x="1172" y="815"/>
              </a:cxn>
              <a:cxn ang="0">
                <a:pos x="1267" y="705"/>
              </a:cxn>
              <a:cxn ang="0">
                <a:pos x="634" y="906"/>
              </a:cxn>
              <a:cxn ang="0">
                <a:pos x="634" y="365"/>
              </a:cxn>
              <a:cxn ang="0">
                <a:pos x="634" y="906"/>
              </a:cxn>
            </a:cxnLst>
            <a:rect l="0" t="0" r="r" b="b"/>
            <a:pathLst>
              <a:path w="1267" h="1271">
                <a:moveTo>
                  <a:pt x="1201" y="651"/>
                </a:moveTo>
                <a:cubicBezTo>
                  <a:pt x="1201" y="652"/>
                  <a:pt x="1201" y="652"/>
                  <a:pt x="1201" y="652"/>
                </a:cubicBezTo>
                <a:cubicBezTo>
                  <a:pt x="1201" y="646"/>
                  <a:pt x="1201" y="641"/>
                  <a:pt x="1201" y="635"/>
                </a:cubicBezTo>
                <a:cubicBezTo>
                  <a:pt x="1201" y="630"/>
                  <a:pt x="1201" y="625"/>
                  <a:pt x="1201" y="619"/>
                </a:cubicBezTo>
                <a:cubicBezTo>
                  <a:pt x="1201" y="620"/>
                  <a:pt x="1201" y="620"/>
                  <a:pt x="1201" y="620"/>
                </a:cubicBezTo>
                <a:cubicBezTo>
                  <a:pt x="1199" y="587"/>
                  <a:pt x="1242" y="570"/>
                  <a:pt x="1267" y="566"/>
                </a:cubicBezTo>
                <a:cubicBezTo>
                  <a:pt x="1252" y="484"/>
                  <a:pt x="1252" y="484"/>
                  <a:pt x="1252" y="484"/>
                </a:cubicBezTo>
                <a:cubicBezTo>
                  <a:pt x="1228" y="488"/>
                  <a:pt x="1182" y="488"/>
                  <a:pt x="1172" y="456"/>
                </a:cubicBezTo>
                <a:cubicBezTo>
                  <a:pt x="1172" y="456"/>
                  <a:pt x="1172" y="456"/>
                  <a:pt x="1172" y="456"/>
                </a:cubicBezTo>
                <a:cubicBezTo>
                  <a:pt x="1169" y="446"/>
                  <a:pt x="1165" y="436"/>
                  <a:pt x="1162" y="426"/>
                </a:cubicBezTo>
                <a:cubicBezTo>
                  <a:pt x="1162" y="427"/>
                  <a:pt x="1162" y="427"/>
                  <a:pt x="1162" y="427"/>
                </a:cubicBezTo>
                <a:cubicBezTo>
                  <a:pt x="1148" y="396"/>
                  <a:pt x="1183" y="366"/>
                  <a:pt x="1205" y="354"/>
                </a:cubicBezTo>
                <a:cubicBezTo>
                  <a:pt x="1163" y="282"/>
                  <a:pt x="1163" y="282"/>
                  <a:pt x="1163" y="282"/>
                </a:cubicBezTo>
                <a:cubicBezTo>
                  <a:pt x="1142" y="294"/>
                  <a:pt x="1098" y="309"/>
                  <a:pt x="1079" y="283"/>
                </a:cubicBezTo>
                <a:cubicBezTo>
                  <a:pt x="1079" y="283"/>
                  <a:pt x="1079" y="283"/>
                  <a:pt x="1079" y="283"/>
                </a:cubicBezTo>
                <a:cubicBezTo>
                  <a:pt x="1072" y="275"/>
                  <a:pt x="1065" y="266"/>
                  <a:pt x="1058" y="258"/>
                </a:cubicBezTo>
                <a:cubicBezTo>
                  <a:pt x="1058" y="258"/>
                  <a:pt x="1058" y="258"/>
                  <a:pt x="1058" y="258"/>
                </a:cubicBezTo>
                <a:cubicBezTo>
                  <a:pt x="1035" y="235"/>
                  <a:pt x="1058" y="194"/>
                  <a:pt x="1074" y="175"/>
                </a:cubicBezTo>
                <a:cubicBezTo>
                  <a:pt x="1010" y="122"/>
                  <a:pt x="1010" y="122"/>
                  <a:pt x="1010" y="122"/>
                </a:cubicBezTo>
                <a:cubicBezTo>
                  <a:pt x="994" y="141"/>
                  <a:pt x="958" y="170"/>
                  <a:pt x="931" y="152"/>
                </a:cubicBezTo>
                <a:cubicBezTo>
                  <a:pt x="931" y="152"/>
                  <a:pt x="931" y="152"/>
                  <a:pt x="931" y="152"/>
                </a:cubicBezTo>
                <a:cubicBezTo>
                  <a:pt x="922" y="146"/>
                  <a:pt x="913" y="141"/>
                  <a:pt x="903" y="136"/>
                </a:cubicBezTo>
                <a:cubicBezTo>
                  <a:pt x="874" y="121"/>
                  <a:pt x="882" y="75"/>
                  <a:pt x="890" y="52"/>
                </a:cubicBezTo>
                <a:cubicBezTo>
                  <a:pt x="812" y="24"/>
                  <a:pt x="812" y="24"/>
                  <a:pt x="812" y="24"/>
                </a:cubicBezTo>
                <a:cubicBezTo>
                  <a:pt x="803" y="47"/>
                  <a:pt x="780" y="86"/>
                  <a:pt x="749" y="79"/>
                </a:cubicBezTo>
                <a:cubicBezTo>
                  <a:pt x="738" y="77"/>
                  <a:pt x="727" y="75"/>
                  <a:pt x="717" y="74"/>
                </a:cubicBezTo>
                <a:cubicBezTo>
                  <a:pt x="717" y="74"/>
                  <a:pt x="717" y="74"/>
                  <a:pt x="717" y="74"/>
                </a:cubicBezTo>
                <a:cubicBezTo>
                  <a:pt x="684" y="70"/>
                  <a:pt x="675" y="25"/>
                  <a:pt x="675" y="0"/>
                </a:cubicBezTo>
                <a:cubicBezTo>
                  <a:pt x="592" y="0"/>
                  <a:pt x="592" y="0"/>
                  <a:pt x="592" y="0"/>
                </a:cubicBezTo>
                <a:cubicBezTo>
                  <a:pt x="592" y="25"/>
                  <a:pt x="583" y="70"/>
                  <a:pt x="550" y="74"/>
                </a:cubicBezTo>
                <a:cubicBezTo>
                  <a:pt x="551" y="74"/>
                  <a:pt x="551" y="74"/>
                  <a:pt x="551" y="74"/>
                </a:cubicBezTo>
                <a:cubicBezTo>
                  <a:pt x="540" y="75"/>
                  <a:pt x="529" y="77"/>
                  <a:pt x="518" y="79"/>
                </a:cubicBezTo>
                <a:cubicBezTo>
                  <a:pt x="487" y="86"/>
                  <a:pt x="464" y="47"/>
                  <a:pt x="455" y="24"/>
                </a:cubicBezTo>
                <a:cubicBezTo>
                  <a:pt x="377" y="52"/>
                  <a:pt x="377" y="52"/>
                  <a:pt x="377" y="52"/>
                </a:cubicBezTo>
                <a:cubicBezTo>
                  <a:pt x="385" y="75"/>
                  <a:pt x="393" y="121"/>
                  <a:pt x="364" y="136"/>
                </a:cubicBezTo>
                <a:cubicBezTo>
                  <a:pt x="354" y="141"/>
                  <a:pt x="345" y="146"/>
                  <a:pt x="336" y="152"/>
                </a:cubicBezTo>
                <a:cubicBezTo>
                  <a:pt x="336" y="152"/>
                  <a:pt x="336" y="152"/>
                  <a:pt x="336" y="152"/>
                </a:cubicBezTo>
                <a:cubicBezTo>
                  <a:pt x="309" y="170"/>
                  <a:pt x="273" y="141"/>
                  <a:pt x="257" y="122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209" y="194"/>
                  <a:pt x="232" y="235"/>
                  <a:pt x="209" y="258"/>
                </a:cubicBezTo>
                <a:cubicBezTo>
                  <a:pt x="209" y="258"/>
                  <a:pt x="209" y="258"/>
                  <a:pt x="209" y="258"/>
                </a:cubicBezTo>
                <a:cubicBezTo>
                  <a:pt x="202" y="266"/>
                  <a:pt x="195" y="275"/>
                  <a:pt x="188" y="283"/>
                </a:cubicBezTo>
                <a:cubicBezTo>
                  <a:pt x="189" y="283"/>
                  <a:pt x="189" y="283"/>
                  <a:pt x="189" y="283"/>
                </a:cubicBezTo>
                <a:cubicBezTo>
                  <a:pt x="169" y="309"/>
                  <a:pt x="125" y="294"/>
                  <a:pt x="104" y="282"/>
                </a:cubicBezTo>
                <a:cubicBezTo>
                  <a:pt x="62" y="354"/>
                  <a:pt x="62" y="354"/>
                  <a:pt x="62" y="354"/>
                </a:cubicBezTo>
                <a:cubicBezTo>
                  <a:pt x="84" y="366"/>
                  <a:pt x="119" y="396"/>
                  <a:pt x="105" y="427"/>
                </a:cubicBezTo>
                <a:cubicBezTo>
                  <a:pt x="106" y="426"/>
                  <a:pt x="106" y="426"/>
                  <a:pt x="106" y="426"/>
                </a:cubicBezTo>
                <a:cubicBezTo>
                  <a:pt x="102" y="436"/>
                  <a:pt x="98" y="446"/>
                  <a:pt x="95" y="456"/>
                </a:cubicBezTo>
                <a:cubicBezTo>
                  <a:pt x="95" y="456"/>
                  <a:pt x="95" y="456"/>
                  <a:pt x="95" y="456"/>
                </a:cubicBezTo>
                <a:cubicBezTo>
                  <a:pt x="86" y="488"/>
                  <a:pt x="39" y="488"/>
                  <a:pt x="15" y="484"/>
                </a:cubicBezTo>
                <a:cubicBezTo>
                  <a:pt x="0" y="566"/>
                  <a:pt x="0" y="566"/>
                  <a:pt x="0" y="566"/>
                </a:cubicBezTo>
                <a:cubicBezTo>
                  <a:pt x="25" y="570"/>
                  <a:pt x="68" y="587"/>
                  <a:pt x="66" y="620"/>
                </a:cubicBezTo>
                <a:cubicBezTo>
                  <a:pt x="66" y="619"/>
                  <a:pt x="66" y="619"/>
                  <a:pt x="66" y="619"/>
                </a:cubicBezTo>
                <a:cubicBezTo>
                  <a:pt x="66" y="625"/>
                  <a:pt x="66" y="630"/>
                  <a:pt x="66" y="635"/>
                </a:cubicBezTo>
                <a:cubicBezTo>
                  <a:pt x="66" y="641"/>
                  <a:pt x="66" y="646"/>
                  <a:pt x="66" y="652"/>
                </a:cubicBezTo>
                <a:cubicBezTo>
                  <a:pt x="66" y="651"/>
                  <a:pt x="66" y="651"/>
                  <a:pt x="66" y="651"/>
                </a:cubicBezTo>
                <a:cubicBezTo>
                  <a:pt x="68" y="684"/>
                  <a:pt x="25" y="700"/>
                  <a:pt x="0" y="705"/>
                </a:cubicBezTo>
                <a:cubicBezTo>
                  <a:pt x="15" y="787"/>
                  <a:pt x="15" y="787"/>
                  <a:pt x="15" y="787"/>
                </a:cubicBezTo>
                <a:cubicBezTo>
                  <a:pt x="39" y="783"/>
                  <a:pt x="86" y="783"/>
                  <a:pt x="95" y="815"/>
                </a:cubicBezTo>
                <a:cubicBezTo>
                  <a:pt x="95" y="815"/>
                  <a:pt x="95" y="815"/>
                  <a:pt x="95" y="815"/>
                </a:cubicBezTo>
                <a:cubicBezTo>
                  <a:pt x="98" y="825"/>
                  <a:pt x="102" y="835"/>
                  <a:pt x="106" y="844"/>
                </a:cubicBezTo>
                <a:cubicBezTo>
                  <a:pt x="105" y="844"/>
                  <a:pt x="105" y="844"/>
                  <a:pt x="105" y="844"/>
                </a:cubicBezTo>
                <a:cubicBezTo>
                  <a:pt x="119" y="875"/>
                  <a:pt x="84" y="905"/>
                  <a:pt x="62" y="917"/>
                </a:cubicBezTo>
                <a:cubicBezTo>
                  <a:pt x="104" y="989"/>
                  <a:pt x="104" y="989"/>
                  <a:pt x="104" y="989"/>
                </a:cubicBezTo>
                <a:cubicBezTo>
                  <a:pt x="125" y="977"/>
                  <a:pt x="169" y="962"/>
                  <a:pt x="189" y="988"/>
                </a:cubicBezTo>
                <a:cubicBezTo>
                  <a:pt x="188" y="988"/>
                  <a:pt x="188" y="988"/>
                  <a:pt x="188" y="988"/>
                </a:cubicBezTo>
                <a:cubicBezTo>
                  <a:pt x="195" y="996"/>
                  <a:pt x="202" y="1005"/>
                  <a:pt x="209" y="1013"/>
                </a:cubicBezTo>
                <a:cubicBezTo>
                  <a:pt x="209" y="1012"/>
                  <a:pt x="209" y="1012"/>
                  <a:pt x="209" y="1012"/>
                </a:cubicBezTo>
                <a:cubicBezTo>
                  <a:pt x="232" y="1036"/>
                  <a:pt x="209" y="1077"/>
                  <a:pt x="193" y="1096"/>
                </a:cubicBezTo>
                <a:cubicBezTo>
                  <a:pt x="257" y="1149"/>
                  <a:pt x="257" y="1149"/>
                  <a:pt x="257" y="1149"/>
                </a:cubicBezTo>
                <a:cubicBezTo>
                  <a:pt x="273" y="1130"/>
                  <a:pt x="309" y="1101"/>
                  <a:pt x="336" y="1119"/>
                </a:cubicBezTo>
                <a:cubicBezTo>
                  <a:pt x="336" y="1119"/>
                  <a:pt x="336" y="1119"/>
                  <a:pt x="336" y="1119"/>
                </a:cubicBezTo>
                <a:cubicBezTo>
                  <a:pt x="345" y="1125"/>
                  <a:pt x="355" y="1130"/>
                  <a:pt x="364" y="1135"/>
                </a:cubicBezTo>
                <a:cubicBezTo>
                  <a:pt x="393" y="1150"/>
                  <a:pt x="385" y="1195"/>
                  <a:pt x="377" y="1219"/>
                </a:cubicBezTo>
                <a:cubicBezTo>
                  <a:pt x="455" y="1247"/>
                  <a:pt x="455" y="1247"/>
                  <a:pt x="455" y="1247"/>
                </a:cubicBezTo>
                <a:cubicBezTo>
                  <a:pt x="464" y="1224"/>
                  <a:pt x="487" y="1185"/>
                  <a:pt x="519" y="1192"/>
                </a:cubicBezTo>
                <a:cubicBezTo>
                  <a:pt x="529" y="1194"/>
                  <a:pt x="540" y="1196"/>
                  <a:pt x="551" y="1197"/>
                </a:cubicBezTo>
                <a:cubicBezTo>
                  <a:pt x="550" y="1197"/>
                  <a:pt x="550" y="1197"/>
                  <a:pt x="550" y="1197"/>
                </a:cubicBezTo>
                <a:cubicBezTo>
                  <a:pt x="583" y="1201"/>
                  <a:pt x="592" y="1246"/>
                  <a:pt x="592" y="1271"/>
                </a:cubicBezTo>
                <a:cubicBezTo>
                  <a:pt x="675" y="1271"/>
                  <a:pt x="675" y="1271"/>
                  <a:pt x="675" y="1271"/>
                </a:cubicBezTo>
                <a:cubicBezTo>
                  <a:pt x="675" y="1246"/>
                  <a:pt x="684" y="1201"/>
                  <a:pt x="717" y="1197"/>
                </a:cubicBezTo>
                <a:cubicBezTo>
                  <a:pt x="717" y="1197"/>
                  <a:pt x="717" y="1197"/>
                  <a:pt x="717" y="1197"/>
                </a:cubicBezTo>
                <a:cubicBezTo>
                  <a:pt x="727" y="1196"/>
                  <a:pt x="738" y="1194"/>
                  <a:pt x="749" y="1192"/>
                </a:cubicBezTo>
                <a:cubicBezTo>
                  <a:pt x="780" y="1185"/>
                  <a:pt x="803" y="1224"/>
                  <a:pt x="812" y="1247"/>
                </a:cubicBezTo>
                <a:cubicBezTo>
                  <a:pt x="890" y="1219"/>
                  <a:pt x="890" y="1219"/>
                  <a:pt x="890" y="1219"/>
                </a:cubicBezTo>
                <a:cubicBezTo>
                  <a:pt x="882" y="1195"/>
                  <a:pt x="874" y="1150"/>
                  <a:pt x="903" y="1135"/>
                </a:cubicBezTo>
                <a:cubicBezTo>
                  <a:pt x="913" y="1130"/>
                  <a:pt x="922" y="1125"/>
                  <a:pt x="931" y="1119"/>
                </a:cubicBezTo>
                <a:cubicBezTo>
                  <a:pt x="931" y="1119"/>
                  <a:pt x="931" y="1119"/>
                  <a:pt x="931" y="1119"/>
                </a:cubicBezTo>
                <a:cubicBezTo>
                  <a:pt x="958" y="1101"/>
                  <a:pt x="994" y="1130"/>
                  <a:pt x="1010" y="1149"/>
                </a:cubicBezTo>
                <a:cubicBezTo>
                  <a:pt x="1074" y="1096"/>
                  <a:pt x="1074" y="1096"/>
                  <a:pt x="1074" y="1096"/>
                </a:cubicBezTo>
                <a:cubicBezTo>
                  <a:pt x="1058" y="1077"/>
                  <a:pt x="1035" y="1036"/>
                  <a:pt x="1058" y="1012"/>
                </a:cubicBezTo>
                <a:cubicBezTo>
                  <a:pt x="1058" y="1013"/>
                  <a:pt x="1058" y="1013"/>
                  <a:pt x="1058" y="1013"/>
                </a:cubicBezTo>
                <a:cubicBezTo>
                  <a:pt x="1065" y="1005"/>
                  <a:pt x="1072" y="996"/>
                  <a:pt x="1079" y="988"/>
                </a:cubicBezTo>
                <a:cubicBezTo>
                  <a:pt x="1079" y="988"/>
                  <a:pt x="1079" y="988"/>
                  <a:pt x="1079" y="988"/>
                </a:cubicBezTo>
                <a:cubicBezTo>
                  <a:pt x="1098" y="962"/>
                  <a:pt x="1142" y="977"/>
                  <a:pt x="1163" y="989"/>
                </a:cubicBezTo>
                <a:cubicBezTo>
                  <a:pt x="1205" y="917"/>
                  <a:pt x="1205" y="917"/>
                  <a:pt x="1205" y="917"/>
                </a:cubicBezTo>
                <a:cubicBezTo>
                  <a:pt x="1183" y="905"/>
                  <a:pt x="1148" y="875"/>
                  <a:pt x="1162" y="844"/>
                </a:cubicBezTo>
                <a:cubicBezTo>
                  <a:pt x="1162" y="844"/>
                  <a:pt x="1162" y="844"/>
                  <a:pt x="1162" y="844"/>
                </a:cubicBezTo>
                <a:cubicBezTo>
                  <a:pt x="1165" y="835"/>
                  <a:pt x="1169" y="825"/>
                  <a:pt x="1172" y="815"/>
                </a:cubicBezTo>
                <a:cubicBezTo>
                  <a:pt x="1172" y="815"/>
                  <a:pt x="1172" y="815"/>
                  <a:pt x="1172" y="815"/>
                </a:cubicBezTo>
                <a:cubicBezTo>
                  <a:pt x="1182" y="783"/>
                  <a:pt x="1228" y="783"/>
                  <a:pt x="1252" y="787"/>
                </a:cubicBezTo>
                <a:cubicBezTo>
                  <a:pt x="1267" y="705"/>
                  <a:pt x="1267" y="705"/>
                  <a:pt x="1267" y="705"/>
                </a:cubicBezTo>
                <a:cubicBezTo>
                  <a:pt x="1242" y="700"/>
                  <a:pt x="1199" y="684"/>
                  <a:pt x="1201" y="651"/>
                </a:cubicBezTo>
                <a:close/>
                <a:moveTo>
                  <a:pt x="634" y="906"/>
                </a:moveTo>
                <a:cubicBezTo>
                  <a:pt x="484" y="906"/>
                  <a:pt x="363" y="785"/>
                  <a:pt x="363" y="635"/>
                </a:cubicBezTo>
                <a:cubicBezTo>
                  <a:pt x="363" y="486"/>
                  <a:pt x="484" y="365"/>
                  <a:pt x="634" y="365"/>
                </a:cubicBezTo>
                <a:cubicBezTo>
                  <a:pt x="783" y="365"/>
                  <a:pt x="904" y="486"/>
                  <a:pt x="904" y="635"/>
                </a:cubicBezTo>
                <a:cubicBezTo>
                  <a:pt x="904" y="785"/>
                  <a:pt x="783" y="906"/>
                  <a:pt x="634" y="906"/>
                </a:cubicBezTo>
                <a:close/>
              </a:path>
            </a:pathLst>
          </a:custGeom>
          <a:noFill/>
          <a:ln w="12700" cap="rnd">
            <a:solidFill>
              <a:schemeClr val="accent5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pic>
        <p:nvPicPr>
          <p:cNvPr id="2" name="kv-ocean">
            <a:hlinkClick r:id="" action="ppaction://media"/>
            <a:extLst>
              <a:ext uri="{FF2B5EF4-FFF2-40B4-BE49-F238E27FC236}">
                <a16:creationId xmlns:a16="http://schemas.microsoft.com/office/drawing/2014/main" id="{E93D4768-D5D3-A9E7-95C6-19A077E5A04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out="750"/>
                </p14:media>
              </p:ext>
            </p:extLst>
          </p:nvPr>
        </p:nvPicPr>
        <p:blipFill>
          <a:blip r:embed="rId5">
            <a:alphaModFix amt="0"/>
          </a:blip>
          <a:stretch>
            <a:fillRect/>
          </a:stretch>
        </p:blipFill>
        <p:spPr>
          <a:xfrm>
            <a:off x="5784153" y="3238624"/>
            <a:ext cx="812800" cy="812800"/>
          </a:xfrm>
          <a:prstGeom prst="rect">
            <a:avLst/>
          </a:prstGeom>
        </p:spPr>
      </p:pic>
      <p:grpSp>
        <p:nvGrpSpPr>
          <p:cNvPr id="125" name="Secondary lines 5"/>
          <p:cNvGrpSpPr/>
          <p:nvPr/>
        </p:nvGrpSpPr>
        <p:grpSpPr>
          <a:xfrm>
            <a:off x="7300966" y="908720"/>
            <a:ext cx="1121835" cy="1083735"/>
            <a:chOff x="5365750" y="702466"/>
            <a:chExt cx="841376" cy="812801"/>
          </a:xfrm>
          <a:effectLst>
            <a:glow rad="101600">
              <a:schemeClr val="bg1">
                <a:lumMod val="95000"/>
                <a:alpha val="60000"/>
              </a:schemeClr>
            </a:glow>
          </a:effectLst>
        </p:grpSpPr>
        <p:sp>
          <p:nvSpPr>
            <p:cNvPr id="13332" name="Freeform 20"/>
            <p:cNvSpPr>
              <a:spLocks/>
            </p:cNvSpPr>
            <p:nvPr/>
          </p:nvSpPr>
          <p:spPr bwMode="auto">
            <a:xfrm>
              <a:off x="5905500" y="719929"/>
              <a:ext cx="149225" cy="777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9" y="52"/>
                </a:cxn>
              </a:cxnLst>
              <a:rect l="0" t="0" r="r" b="b"/>
              <a:pathLst>
                <a:path w="99" h="52">
                  <a:moveTo>
                    <a:pt x="0" y="0"/>
                  </a:moveTo>
                  <a:cubicBezTo>
                    <a:pt x="37" y="10"/>
                    <a:pt x="70" y="28"/>
                    <a:pt x="99" y="52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3" name="Freeform 21"/>
            <p:cNvSpPr>
              <a:spLocks/>
            </p:cNvSpPr>
            <p:nvPr/>
          </p:nvSpPr>
          <p:spPr bwMode="auto">
            <a:xfrm>
              <a:off x="5741988" y="702466"/>
              <a:ext cx="128588" cy="79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9" y="0"/>
                </a:cxn>
                <a:cxn ang="0">
                  <a:pos x="85" y="6"/>
                </a:cxn>
              </a:cxnLst>
              <a:rect l="0" t="0" r="r" b="b"/>
              <a:pathLst>
                <a:path w="85" h="6">
                  <a:moveTo>
                    <a:pt x="0" y="2"/>
                  </a:moveTo>
                  <a:cubicBezTo>
                    <a:pt x="9" y="1"/>
                    <a:pt x="19" y="0"/>
                    <a:pt x="29" y="0"/>
                  </a:cubicBezTo>
                  <a:cubicBezTo>
                    <a:pt x="48" y="0"/>
                    <a:pt x="67" y="2"/>
                    <a:pt x="85" y="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4" name="Freeform 22"/>
            <p:cNvSpPr>
              <a:spLocks/>
            </p:cNvSpPr>
            <p:nvPr/>
          </p:nvSpPr>
          <p:spPr bwMode="auto">
            <a:xfrm>
              <a:off x="5365750" y="1042191"/>
              <a:ext cx="7938" cy="74613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5" y="0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cubicBezTo>
                    <a:pt x="0" y="32"/>
                    <a:pt x="2" y="16"/>
                    <a:pt x="5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5" name="Freeform 23"/>
            <p:cNvSpPr>
              <a:spLocks/>
            </p:cNvSpPr>
            <p:nvPr/>
          </p:nvSpPr>
          <p:spPr bwMode="auto">
            <a:xfrm>
              <a:off x="5367338" y="1156491"/>
              <a:ext cx="66675" cy="195263"/>
            </a:xfrm>
            <a:custGeom>
              <a:avLst/>
              <a:gdLst/>
              <a:ahLst/>
              <a:cxnLst>
                <a:cxn ang="0">
                  <a:pos x="45" y="130"/>
                </a:cxn>
                <a:cxn ang="0">
                  <a:pos x="0" y="0"/>
                </a:cxn>
              </a:cxnLst>
              <a:rect l="0" t="0" r="r" b="b"/>
              <a:pathLst>
                <a:path w="45" h="130">
                  <a:moveTo>
                    <a:pt x="45" y="130"/>
                  </a:moveTo>
                  <a:cubicBezTo>
                    <a:pt x="20" y="92"/>
                    <a:pt x="4" y="48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6" name="Freeform 24"/>
            <p:cNvSpPr>
              <a:spLocks/>
            </p:cNvSpPr>
            <p:nvPr/>
          </p:nvSpPr>
          <p:spPr bwMode="auto">
            <a:xfrm>
              <a:off x="5470525" y="1400966"/>
              <a:ext cx="130175" cy="100013"/>
            </a:xfrm>
            <a:custGeom>
              <a:avLst/>
              <a:gdLst/>
              <a:ahLst/>
              <a:cxnLst>
                <a:cxn ang="0">
                  <a:pos x="87" y="66"/>
                </a:cxn>
                <a:cxn ang="0">
                  <a:pos x="0" y="0"/>
                </a:cxn>
              </a:cxnLst>
              <a:rect l="0" t="0" r="r" b="b"/>
              <a:pathLst>
                <a:path w="87" h="66">
                  <a:moveTo>
                    <a:pt x="87" y="66"/>
                  </a:moveTo>
                  <a:cubicBezTo>
                    <a:pt x="54" y="50"/>
                    <a:pt x="25" y="27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7" name="Freeform 25"/>
            <p:cNvSpPr>
              <a:spLocks/>
            </p:cNvSpPr>
            <p:nvPr/>
          </p:nvSpPr>
          <p:spPr bwMode="auto">
            <a:xfrm>
              <a:off x="6043613" y="1177129"/>
              <a:ext cx="160338" cy="277813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0" y="186"/>
                </a:cxn>
              </a:cxnLst>
              <a:rect l="0" t="0" r="r" b="b"/>
              <a:pathLst>
                <a:path w="106" h="186">
                  <a:moveTo>
                    <a:pt x="106" y="0"/>
                  </a:moveTo>
                  <a:cubicBezTo>
                    <a:pt x="97" y="75"/>
                    <a:pt x="57" y="142"/>
                    <a:pt x="0" y="18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3338" name="Freeform 26"/>
            <p:cNvSpPr>
              <a:spLocks/>
            </p:cNvSpPr>
            <p:nvPr/>
          </p:nvSpPr>
          <p:spPr bwMode="auto">
            <a:xfrm>
              <a:off x="6205538" y="1105691"/>
              <a:ext cx="1588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0" y="23"/>
                </a:cxn>
              </a:cxnLst>
              <a:rect l="0" t="0" r="r" b="b"/>
              <a:pathLst>
                <a:path h="23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5"/>
                    <a:pt x="0" y="19"/>
                    <a:pt x="0" y="23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39" name="Freeform 27"/>
            <p:cNvSpPr>
              <a:spLocks/>
            </p:cNvSpPr>
            <p:nvPr/>
          </p:nvSpPr>
          <p:spPr bwMode="auto">
            <a:xfrm>
              <a:off x="6169025" y="948529"/>
              <a:ext cx="26988" cy="76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51"/>
                </a:cxn>
              </a:cxnLst>
              <a:rect l="0" t="0" r="r" b="b"/>
              <a:pathLst>
                <a:path w="18" h="51">
                  <a:moveTo>
                    <a:pt x="0" y="0"/>
                  </a:moveTo>
                  <a:cubicBezTo>
                    <a:pt x="8" y="16"/>
                    <a:pt x="14" y="33"/>
                    <a:pt x="18" y="51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5676900" y="705641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5988050" y="1477166"/>
              <a:ext cx="19050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2" name="Oval 30"/>
            <p:cNvSpPr>
              <a:spLocks noChangeArrowheads="1"/>
            </p:cNvSpPr>
            <p:nvPr/>
          </p:nvSpPr>
          <p:spPr bwMode="auto">
            <a:xfrm>
              <a:off x="5948363" y="1497804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13343" name="Gear 5"/>
          <p:cNvSpPr>
            <a:spLocks noEditPoints="1"/>
          </p:cNvSpPr>
          <p:nvPr/>
        </p:nvSpPr>
        <p:spPr bwMode="auto">
          <a:xfrm>
            <a:off x="6797747" y="404664"/>
            <a:ext cx="2120400" cy="2118784"/>
          </a:xfrm>
          <a:custGeom>
            <a:avLst/>
            <a:gdLst/>
            <a:ahLst/>
            <a:cxnLst>
              <a:cxn ang="0">
                <a:pos x="998" y="543"/>
              </a:cxn>
              <a:cxn ang="0">
                <a:pos x="998" y="516"/>
              </a:cxn>
              <a:cxn ang="0">
                <a:pos x="1053" y="472"/>
              </a:cxn>
              <a:cxn ang="0">
                <a:pos x="975" y="380"/>
              </a:cxn>
              <a:cxn ang="0">
                <a:pos x="966" y="355"/>
              </a:cxn>
              <a:cxn ang="0">
                <a:pos x="1002" y="295"/>
              </a:cxn>
              <a:cxn ang="0">
                <a:pos x="897" y="236"/>
              </a:cxn>
              <a:cxn ang="0">
                <a:pos x="879" y="216"/>
              </a:cxn>
              <a:cxn ang="0">
                <a:pos x="893" y="146"/>
              </a:cxn>
              <a:cxn ang="0">
                <a:pos x="774" y="127"/>
              </a:cxn>
              <a:cxn ang="0">
                <a:pos x="751" y="113"/>
              </a:cxn>
              <a:cxn ang="0">
                <a:pos x="675" y="20"/>
              </a:cxn>
              <a:cxn ang="0">
                <a:pos x="595" y="62"/>
              </a:cxn>
              <a:cxn ang="0">
                <a:pos x="561" y="0"/>
              </a:cxn>
              <a:cxn ang="0">
                <a:pos x="457" y="62"/>
              </a:cxn>
              <a:cxn ang="0">
                <a:pos x="431" y="67"/>
              </a:cxn>
              <a:cxn ang="0">
                <a:pos x="313" y="44"/>
              </a:cxn>
              <a:cxn ang="0">
                <a:pos x="279" y="127"/>
              </a:cxn>
              <a:cxn ang="0">
                <a:pos x="213" y="102"/>
              </a:cxn>
              <a:cxn ang="0">
                <a:pos x="173" y="216"/>
              </a:cxn>
              <a:cxn ang="0">
                <a:pos x="156" y="236"/>
              </a:cxn>
              <a:cxn ang="0">
                <a:pos x="86" y="235"/>
              </a:cxn>
              <a:cxn ang="0">
                <a:pos x="87" y="355"/>
              </a:cxn>
              <a:cxn ang="0">
                <a:pos x="78" y="380"/>
              </a:cxn>
              <a:cxn ang="0">
                <a:pos x="12" y="403"/>
              </a:cxn>
              <a:cxn ang="0">
                <a:pos x="54" y="516"/>
              </a:cxn>
              <a:cxn ang="0">
                <a:pos x="54" y="529"/>
              </a:cxn>
              <a:cxn ang="0">
                <a:pos x="54" y="542"/>
              </a:cxn>
              <a:cxn ang="0">
                <a:pos x="12" y="655"/>
              </a:cxn>
              <a:cxn ang="0">
                <a:pos x="78" y="678"/>
              </a:cxn>
              <a:cxn ang="0">
                <a:pos x="87" y="703"/>
              </a:cxn>
              <a:cxn ang="0">
                <a:pos x="86" y="824"/>
              </a:cxn>
              <a:cxn ang="0">
                <a:pos x="156" y="822"/>
              </a:cxn>
              <a:cxn ang="0">
                <a:pos x="173" y="843"/>
              </a:cxn>
              <a:cxn ang="0">
                <a:pos x="213" y="957"/>
              </a:cxn>
              <a:cxn ang="0">
                <a:pos x="279" y="932"/>
              </a:cxn>
              <a:cxn ang="0">
                <a:pos x="313" y="1014"/>
              </a:cxn>
              <a:cxn ang="0">
                <a:pos x="431" y="992"/>
              </a:cxn>
              <a:cxn ang="0">
                <a:pos x="457" y="997"/>
              </a:cxn>
              <a:cxn ang="0">
                <a:pos x="561" y="1058"/>
              </a:cxn>
              <a:cxn ang="0">
                <a:pos x="595" y="996"/>
              </a:cxn>
              <a:cxn ang="0">
                <a:pos x="675" y="1038"/>
              </a:cxn>
              <a:cxn ang="0">
                <a:pos x="751" y="945"/>
              </a:cxn>
              <a:cxn ang="0">
                <a:pos x="774" y="932"/>
              </a:cxn>
              <a:cxn ang="0">
                <a:pos x="893" y="912"/>
              </a:cxn>
              <a:cxn ang="0">
                <a:pos x="879" y="843"/>
              </a:cxn>
              <a:cxn ang="0">
                <a:pos x="897" y="823"/>
              </a:cxn>
              <a:cxn ang="0">
                <a:pos x="1002" y="764"/>
              </a:cxn>
              <a:cxn ang="0">
                <a:pos x="966" y="703"/>
              </a:cxn>
              <a:cxn ang="0">
                <a:pos x="975" y="678"/>
              </a:cxn>
              <a:cxn ang="0">
                <a:pos x="1053" y="587"/>
              </a:cxn>
              <a:cxn ang="0">
                <a:pos x="526" y="754"/>
              </a:cxn>
              <a:cxn ang="0">
                <a:pos x="526" y="304"/>
              </a:cxn>
              <a:cxn ang="0">
                <a:pos x="526" y="754"/>
              </a:cxn>
            </a:cxnLst>
            <a:rect l="0" t="0" r="r" b="b"/>
            <a:pathLst>
              <a:path w="1053" h="1058">
                <a:moveTo>
                  <a:pt x="999" y="542"/>
                </a:moveTo>
                <a:cubicBezTo>
                  <a:pt x="998" y="543"/>
                  <a:pt x="998" y="543"/>
                  <a:pt x="998" y="543"/>
                </a:cubicBezTo>
                <a:cubicBezTo>
                  <a:pt x="999" y="538"/>
                  <a:pt x="999" y="534"/>
                  <a:pt x="999" y="529"/>
                </a:cubicBezTo>
                <a:cubicBezTo>
                  <a:pt x="999" y="525"/>
                  <a:pt x="999" y="520"/>
                  <a:pt x="998" y="516"/>
                </a:cubicBezTo>
                <a:cubicBezTo>
                  <a:pt x="999" y="516"/>
                  <a:pt x="999" y="516"/>
                  <a:pt x="999" y="516"/>
                </a:cubicBezTo>
                <a:cubicBezTo>
                  <a:pt x="997" y="489"/>
                  <a:pt x="1033" y="475"/>
                  <a:pt x="1053" y="472"/>
                </a:cubicBezTo>
                <a:cubicBezTo>
                  <a:pt x="1041" y="403"/>
                  <a:pt x="1041" y="403"/>
                  <a:pt x="1041" y="403"/>
                </a:cubicBezTo>
                <a:cubicBezTo>
                  <a:pt x="1021" y="407"/>
                  <a:pt x="982" y="406"/>
                  <a:pt x="975" y="380"/>
                </a:cubicBezTo>
                <a:cubicBezTo>
                  <a:pt x="975" y="380"/>
                  <a:pt x="975" y="380"/>
                  <a:pt x="975" y="380"/>
                </a:cubicBezTo>
                <a:cubicBezTo>
                  <a:pt x="972" y="372"/>
                  <a:pt x="969" y="363"/>
                  <a:pt x="966" y="355"/>
                </a:cubicBezTo>
                <a:cubicBezTo>
                  <a:pt x="966" y="355"/>
                  <a:pt x="966" y="355"/>
                  <a:pt x="966" y="355"/>
                </a:cubicBezTo>
                <a:cubicBezTo>
                  <a:pt x="954" y="330"/>
                  <a:pt x="984" y="305"/>
                  <a:pt x="1002" y="29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49" y="245"/>
                  <a:pt x="913" y="258"/>
                  <a:pt x="897" y="236"/>
                </a:cubicBezTo>
                <a:cubicBezTo>
                  <a:pt x="897" y="236"/>
                  <a:pt x="897" y="236"/>
                  <a:pt x="897" y="236"/>
                </a:cubicBezTo>
                <a:cubicBezTo>
                  <a:pt x="891" y="229"/>
                  <a:pt x="885" y="222"/>
                  <a:pt x="879" y="216"/>
                </a:cubicBezTo>
                <a:cubicBezTo>
                  <a:pt x="880" y="216"/>
                  <a:pt x="880" y="216"/>
                  <a:pt x="880" y="216"/>
                </a:cubicBezTo>
                <a:cubicBezTo>
                  <a:pt x="861" y="196"/>
                  <a:pt x="880" y="162"/>
                  <a:pt x="893" y="146"/>
                </a:cubicBezTo>
                <a:cubicBezTo>
                  <a:pt x="840" y="102"/>
                  <a:pt x="840" y="102"/>
                  <a:pt x="840" y="102"/>
                </a:cubicBezTo>
                <a:cubicBezTo>
                  <a:pt x="826" y="118"/>
                  <a:pt x="797" y="142"/>
                  <a:pt x="774" y="127"/>
                </a:cubicBezTo>
                <a:cubicBezTo>
                  <a:pt x="774" y="127"/>
                  <a:pt x="774" y="127"/>
                  <a:pt x="774" y="127"/>
                </a:cubicBezTo>
                <a:cubicBezTo>
                  <a:pt x="766" y="122"/>
                  <a:pt x="759" y="118"/>
                  <a:pt x="751" y="113"/>
                </a:cubicBezTo>
                <a:cubicBezTo>
                  <a:pt x="727" y="101"/>
                  <a:pt x="733" y="63"/>
                  <a:pt x="740" y="44"/>
                </a:cubicBezTo>
                <a:cubicBezTo>
                  <a:pt x="675" y="20"/>
                  <a:pt x="675" y="20"/>
                  <a:pt x="675" y="20"/>
                </a:cubicBezTo>
                <a:cubicBezTo>
                  <a:pt x="668" y="40"/>
                  <a:pt x="648" y="72"/>
                  <a:pt x="622" y="67"/>
                </a:cubicBezTo>
                <a:cubicBezTo>
                  <a:pt x="613" y="65"/>
                  <a:pt x="604" y="63"/>
                  <a:pt x="595" y="62"/>
                </a:cubicBezTo>
                <a:cubicBezTo>
                  <a:pt x="595" y="62"/>
                  <a:pt x="595" y="62"/>
                  <a:pt x="595" y="62"/>
                </a:cubicBezTo>
                <a:cubicBezTo>
                  <a:pt x="568" y="59"/>
                  <a:pt x="561" y="21"/>
                  <a:pt x="561" y="0"/>
                </a:cubicBezTo>
                <a:cubicBezTo>
                  <a:pt x="492" y="0"/>
                  <a:pt x="492" y="0"/>
                  <a:pt x="492" y="0"/>
                </a:cubicBezTo>
                <a:cubicBezTo>
                  <a:pt x="492" y="21"/>
                  <a:pt x="485" y="59"/>
                  <a:pt x="457" y="62"/>
                </a:cubicBezTo>
                <a:cubicBezTo>
                  <a:pt x="457" y="62"/>
                  <a:pt x="457" y="62"/>
                  <a:pt x="457" y="62"/>
                </a:cubicBezTo>
                <a:cubicBezTo>
                  <a:pt x="448" y="63"/>
                  <a:pt x="439" y="65"/>
                  <a:pt x="431" y="67"/>
                </a:cubicBezTo>
                <a:cubicBezTo>
                  <a:pt x="404" y="72"/>
                  <a:pt x="385" y="40"/>
                  <a:pt x="378" y="20"/>
                </a:cubicBezTo>
                <a:cubicBezTo>
                  <a:pt x="313" y="44"/>
                  <a:pt x="313" y="44"/>
                  <a:pt x="313" y="44"/>
                </a:cubicBezTo>
                <a:cubicBezTo>
                  <a:pt x="320" y="63"/>
                  <a:pt x="326" y="101"/>
                  <a:pt x="302" y="113"/>
                </a:cubicBezTo>
                <a:cubicBezTo>
                  <a:pt x="294" y="118"/>
                  <a:pt x="286" y="122"/>
                  <a:pt x="279" y="127"/>
                </a:cubicBezTo>
                <a:cubicBezTo>
                  <a:pt x="279" y="127"/>
                  <a:pt x="279" y="127"/>
                  <a:pt x="279" y="127"/>
                </a:cubicBezTo>
                <a:cubicBezTo>
                  <a:pt x="256" y="142"/>
                  <a:pt x="226" y="118"/>
                  <a:pt x="213" y="10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73" y="162"/>
                  <a:pt x="192" y="196"/>
                  <a:pt x="173" y="216"/>
                </a:cubicBezTo>
                <a:cubicBezTo>
                  <a:pt x="173" y="216"/>
                  <a:pt x="173" y="216"/>
                  <a:pt x="173" y="216"/>
                </a:cubicBezTo>
                <a:cubicBezTo>
                  <a:pt x="167" y="222"/>
                  <a:pt x="162" y="229"/>
                  <a:pt x="156" y="236"/>
                </a:cubicBezTo>
                <a:cubicBezTo>
                  <a:pt x="156" y="236"/>
                  <a:pt x="156" y="236"/>
                  <a:pt x="156" y="236"/>
                </a:cubicBezTo>
                <a:cubicBezTo>
                  <a:pt x="140" y="258"/>
                  <a:pt x="104" y="245"/>
                  <a:pt x="86" y="235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69" y="305"/>
                  <a:pt x="98" y="330"/>
                  <a:pt x="87" y="355"/>
                </a:cubicBezTo>
                <a:cubicBezTo>
                  <a:pt x="87" y="355"/>
                  <a:pt x="87" y="355"/>
                  <a:pt x="87" y="355"/>
                </a:cubicBezTo>
                <a:cubicBezTo>
                  <a:pt x="84" y="363"/>
                  <a:pt x="81" y="372"/>
                  <a:pt x="78" y="380"/>
                </a:cubicBezTo>
                <a:cubicBezTo>
                  <a:pt x="78" y="380"/>
                  <a:pt x="78" y="380"/>
                  <a:pt x="78" y="380"/>
                </a:cubicBezTo>
                <a:cubicBezTo>
                  <a:pt x="71" y="406"/>
                  <a:pt x="32" y="407"/>
                  <a:pt x="12" y="403"/>
                </a:cubicBezTo>
                <a:cubicBezTo>
                  <a:pt x="0" y="472"/>
                  <a:pt x="0" y="472"/>
                  <a:pt x="0" y="472"/>
                </a:cubicBezTo>
                <a:cubicBezTo>
                  <a:pt x="20" y="475"/>
                  <a:pt x="56" y="489"/>
                  <a:pt x="54" y="516"/>
                </a:cubicBezTo>
                <a:cubicBezTo>
                  <a:pt x="54" y="516"/>
                  <a:pt x="54" y="516"/>
                  <a:pt x="54" y="516"/>
                </a:cubicBezTo>
                <a:cubicBezTo>
                  <a:pt x="54" y="520"/>
                  <a:pt x="54" y="525"/>
                  <a:pt x="54" y="529"/>
                </a:cubicBezTo>
                <a:cubicBezTo>
                  <a:pt x="54" y="534"/>
                  <a:pt x="54" y="538"/>
                  <a:pt x="54" y="543"/>
                </a:cubicBezTo>
                <a:cubicBezTo>
                  <a:pt x="54" y="542"/>
                  <a:pt x="54" y="542"/>
                  <a:pt x="54" y="542"/>
                </a:cubicBezTo>
                <a:cubicBezTo>
                  <a:pt x="56" y="570"/>
                  <a:pt x="20" y="583"/>
                  <a:pt x="0" y="587"/>
                </a:cubicBezTo>
                <a:cubicBezTo>
                  <a:pt x="12" y="655"/>
                  <a:pt x="12" y="655"/>
                  <a:pt x="12" y="655"/>
                </a:cubicBezTo>
                <a:cubicBezTo>
                  <a:pt x="32" y="652"/>
                  <a:pt x="71" y="652"/>
                  <a:pt x="78" y="678"/>
                </a:cubicBezTo>
                <a:cubicBezTo>
                  <a:pt x="78" y="678"/>
                  <a:pt x="78" y="678"/>
                  <a:pt x="78" y="678"/>
                </a:cubicBezTo>
                <a:cubicBezTo>
                  <a:pt x="81" y="687"/>
                  <a:pt x="84" y="695"/>
                  <a:pt x="87" y="703"/>
                </a:cubicBezTo>
                <a:cubicBezTo>
                  <a:pt x="87" y="703"/>
                  <a:pt x="87" y="703"/>
                  <a:pt x="87" y="703"/>
                </a:cubicBezTo>
                <a:cubicBezTo>
                  <a:pt x="98" y="728"/>
                  <a:pt x="69" y="753"/>
                  <a:pt x="51" y="764"/>
                </a:cubicBezTo>
                <a:cubicBezTo>
                  <a:pt x="86" y="824"/>
                  <a:pt x="86" y="824"/>
                  <a:pt x="86" y="824"/>
                </a:cubicBezTo>
                <a:cubicBezTo>
                  <a:pt x="104" y="813"/>
                  <a:pt x="140" y="800"/>
                  <a:pt x="156" y="823"/>
                </a:cubicBezTo>
                <a:cubicBezTo>
                  <a:pt x="156" y="822"/>
                  <a:pt x="156" y="822"/>
                  <a:pt x="156" y="822"/>
                </a:cubicBezTo>
                <a:cubicBezTo>
                  <a:pt x="162" y="829"/>
                  <a:pt x="167" y="836"/>
                  <a:pt x="173" y="843"/>
                </a:cubicBezTo>
                <a:cubicBezTo>
                  <a:pt x="173" y="843"/>
                  <a:pt x="173" y="843"/>
                  <a:pt x="173" y="843"/>
                </a:cubicBezTo>
                <a:cubicBezTo>
                  <a:pt x="192" y="863"/>
                  <a:pt x="173" y="896"/>
                  <a:pt x="160" y="912"/>
                </a:cubicBezTo>
                <a:cubicBezTo>
                  <a:pt x="213" y="957"/>
                  <a:pt x="213" y="957"/>
                  <a:pt x="213" y="957"/>
                </a:cubicBezTo>
                <a:cubicBezTo>
                  <a:pt x="226" y="941"/>
                  <a:pt x="256" y="916"/>
                  <a:pt x="279" y="932"/>
                </a:cubicBezTo>
                <a:cubicBezTo>
                  <a:pt x="279" y="932"/>
                  <a:pt x="279" y="932"/>
                  <a:pt x="279" y="932"/>
                </a:cubicBezTo>
                <a:cubicBezTo>
                  <a:pt x="287" y="936"/>
                  <a:pt x="294" y="941"/>
                  <a:pt x="302" y="945"/>
                </a:cubicBezTo>
                <a:cubicBezTo>
                  <a:pt x="326" y="957"/>
                  <a:pt x="320" y="995"/>
                  <a:pt x="313" y="1014"/>
                </a:cubicBezTo>
                <a:cubicBezTo>
                  <a:pt x="378" y="1038"/>
                  <a:pt x="378" y="1038"/>
                  <a:pt x="378" y="1038"/>
                </a:cubicBezTo>
                <a:cubicBezTo>
                  <a:pt x="385" y="1019"/>
                  <a:pt x="404" y="986"/>
                  <a:pt x="431" y="992"/>
                </a:cubicBezTo>
                <a:cubicBezTo>
                  <a:pt x="439" y="994"/>
                  <a:pt x="448" y="995"/>
                  <a:pt x="457" y="996"/>
                </a:cubicBezTo>
                <a:cubicBezTo>
                  <a:pt x="457" y="997"/>
                  <a:pt x="457" y="997"/>
                  <a:pt x="457" y="997"/>
                </a:cubicBezTo>
                <a:cubicBezTo>
                  <a:pt x="485" y="999"/>
                  <a:pt x="492" y="1037"/>
                  <a:pt x="492" y="1058"/>
                </a:cubicBezTo>
                <a:cubicBezTo>
                  <a:pt x="561" y="1058"/>
                  <a:pt x="561" y="1058"/>
                  <a:pt x="561" y="1058"/>
                </a:cubicBezTo>
                <a:cubicBezTo>
                  <a:pt x="561" y="1037"/>
                  <a:pt x="568" y="999"/>
                  <a:pt x="595" y="997"/>
                </a:cubicBezTo>
                <a:cubicBezTo>
                  <a:pt x="595" y="996"/>
                  <a:pt x="595" y="996"/>
                  <a:pt x="595" y="996"/>
                </a:cubicBezTo>
                <a:cubicBezTo>
                  <a:pt x="604" y="995"/>
                  <a:pt x="613" y="994"/>
                  <a:pt x="622" y="992"/>
                </a:cubicBezTo>
                <a:cubicBezTo>
                  <a:pt x="648" y="986"/>
                  <a:pt x="668" y="1019"/>
                  <a:pt x="675" y="1038"/>
                </a:cubicBezTo>
                <a:cubicBezTo>
                  <a:pt x="740" y="1014"/>
                  <a:pt x="740" y="1014"/>
                  <a:pt x="740" y="1014"/>
                </a:cubicBezTo>
                <a:cubicBezTo>
                  <a:pt x="733" y="995"/>
                  <a:pt x="727" y="957"/>
                  <a:pt x="751" y="945"/>
                </a:cubicBezTo>
                <a:cubicBezTo>
                  <a:pt x="758" y="941"/>
                  <a:pt x="766" y="936"/>
                  <a:pt x="774" y="932"/>
                </a:cubicBezTo>
                <a:cubicBezTo>
                  <a:pt x="774" y="932"/>
                  <a:pt x="774" y="932"/>
                  <a:pt x="774" y="932"/>
                </a:cubicBezTo>
                <a:cubicBezTo>
                  <a:pt x="797" y="916"/>
                  <a:pt x="826" y="941"/>
                  <a:pt x="840" y="957"/>
                </a:cubicBezTo>
                <a:cubicBezTo>
                  <a:pt x="893" y="912"/>
                  <a:pt x="893" y="912"/>
                  <a:pt x="893" y="912"/>
                </a:cubicBezTo>
                <a:cubicBezTo>
                  <a:pt x="880" y="896"/>
                  <a:pt x="861" y="863"/>
                  <a:pt x="880" y="843"/>
                </a:cubicBezTo>
                <a:cubicBezTo>
                  <a:pt x="879" y="843"/>
                  <a:pt x="879" y="843"/>
                  <a:pt x="879" y="843"/>
                </a:cubicBezTo>
                <a:cubicBezTo>
                  <a:pt x="885" y="836"/>
                  <a:pt x="891" y="829"/>
                  <a:pt x="897" y="822"/>
                </a:cubicBezTo>
                <a:cubicBezTo>
                  <a:pt x="897" y="823"/>
                  <a:pt x="897" y="823"/>
                  <a:pt x="897" y="823"/>
                </a:cubicBezTo>
                <a:cubicBezTo>
                  <a:pt x="913" y="800"/>
                  <a:pt x="949" y="813"/>
                  <a:pt x="967" y="824"/>
                </a:cubicBezTo>
                <a:cubicBezTo>
                  <a:pt x="1002" y="764"/>
                  <a:pt x="1002" y="764"/>
                  <a:pt x="1002" y="764"/>
                </a:cubicBezTo>
                <a:cubicBezTo>
                  <a:pt x="984" y="753"/>
                  <a:pt x="954" y="728"/>
                  <a:pt x="966" y="703"/>
                </a:cubicBezTo>
                <a:cubicBezTo>
                  <a:pt x="966" y="703"/>
                  <a:pt x="966" y="703"/>
                  <a:pt x="966" y="703"/>
                </a:cubicBezTo>
                <a:cubicBezTo>
                  <a:pt x="969" y="695"/>
                  <a:pt x="972" y="687"/>
                  <a:pt x="975" y="678"/>
                </a:cubicBezTo>
                <a:cubicBezTo>
                  <a:pt x="975" y="678"/>
                  <a:pt x="975" y="678"/>
                  <a:pt x="975" y="678"/>
                </a:cubicBezTo>
                <a:cubicBezTo>
                  <a:pt x="982" y="652"/>
                  <a:pt x="1021" y="652"/>
                  <a:pt x="1041" y="655"/>
                </a:cubicBezTo>
                <a:cubicBezTo>
                  <a:pt x="1053" y="587"/>
                  <a:pt x="1053" y="587"/>
                  <a:pt x="1053" y="587"/>
                </a:cubicBezTo>
                <a:cubicBezTo>
                  <a:pt x="1033" y="583"/>
                  <a:pt x="997" y="570"/>
                  <a:pt x="999" y="542"/>
                </a:cubicBezTo>
                <a:close/>
                <a:moveTo>
                  <a:pt x="526" y="754"/>
                </a:moveTo>
                <a:cubicBezTo>
                  <a:pt x="402" y="754"/>
                  <a:pt x="301" y="653"/>
                  <a:pt x="301" y="529"/>
                </a:cubicBezTo>
                <a:cubicBezTo>
                  <a:pt x="301" y="405"/>
                  <a:pt x="402" y="304"/>
                  <a:pt x="526" y="304"/>
                </a:cubicBezTo>
                <a:cubicBezTo>
                  <a:pt x="651" y="304"/>
                  <a:pt x="751" y="405"/>
                  <a:pt x="751" y="529"/>
                </a:cubicBezTo>
                <a:cubicBezTo>
                  <a:pt x="751" y="653"/>
                  <a:pt x="651" y="754"/>
                  <a:pt x="526" y="754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grpSp>
        <p:nvGrpSpPr>
          <p:cNvPr id="126" name="Secondary lines 4"/>
          <p:cNvGrpSpPr/>
          <p:nvPr/>
        </p:nvGrpSpPr>
        <p:grpSpPr>
          <a:xfrm>
            <a:off x="3936323" y="2068945"/>
            <a:ext cx="863533" cy="928007"/>
            <a:chOff x="2811463" y="1431129"/>
            <a:chExt cx="614362" cy="681037"/>
          </a:xfrm>
          <a:effectLst>
            <a:glow rad="101600">
              <a:schemeClr val="bg1">
                <a:lumMod val="95000"/>
                <a:alpha val="60000"/>
              </a:schemeClr>
            </a:glow>
          </a:effectLst>
        </p:grpSpPr>
        <p:sp>
          <p:nvSpPr>
            <p:cNvPr id="13344" name="Freeform 32"/>
            <p:cNvSpPr>
              <a:spLocks/>
            </p:cNvSpPr>
            <p:nvPr/>
          </p:nvSpPr>
          <p:spPr bwMode="auto">
            <a:xfrm>
              <a:off x="2849563" y="1431129"/>
              <a:ext cx="501650" cy="127000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159" y="0"/>
                </a:cxn>
                <a:cxn ang="0">
                  <a:pos x="334" y="84"/>
                </a:cxn>
              </a:cxnLst>
              <a:rect l="0" t="0" r="r" b="b"/>
              <a:pathLst>
                <a:path w="334" h="84">
                  <a:moveTo>
                    <a:pt x="0" y="67"/>
                  </a:moveTo>
                  <a:cubicBezTo>
                    <a:pt x="40" y="26"/>
                    <a:pt x="97" y="0"/>
                    <a:pt x="159" y="0"/>
                  </a:cubicBezTo>
                  <a:cubicBezTo>
                    <a:pt x="230" y="0"/>
                    <a:pt x="293" y="33"/>
                    <a:pt x="334" y="84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5" name="Freeform 33"/>
            <p:cNvSpPr>
              <a:spLocks/>
            </p:cNvSpPr>
            <p:nvPr/>
          </p:nvSpPr>
          <p:spPr bwMode="auto">
            <a:xfrm>
              <a:off x="2825750" y="1978816"/>
              <a:ext cx="95250" cy="80963"/>
            </a:xfrm>
            <a:custGeom>
              <a:avLst/>
              <a:gdLst/>
              <a:ahLst/>
              <a:cxnLst>
                <a:cxn ang="0">
                  <a:pos x="63" y="54"/>
                </a:cxn>
                <a:cxn ang="0">
                  <a:pos x="0" y="0"/>
                </a:cxn>
              </a:cxnLst>
              <a:rect l="0" t="0" r="r" b="b"/>
              <a:pathLst>
                <a:path w="63" h="54">
                  <a:moveTo>
                    <a:pt x="63" y="54"/>
                  </a:moveTo>
                  <a:cubicBezTo>
                    <a:pt x="39" y="40"/>
                    <a:pt x="18" y="22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6" name="Freeform 34"/>
            <p:cNvSpPr>
              <a:spLocks/>
            </p:cNvSpPr>
            <p:nvPr/>
          </p:nvSpPr>
          <p:spPr bwMode="auto">
            <a:xfrm>
              <a:off x="2954338" y="2075654"/>
              <a:ext cx="41275" cy="15875"/>
            </a:xfrm>
            <a:custGeom>
              <a:avLst/>
              <a:gdLst/>
              <a:ahLst/>
              <a:cxnLst>
                <a:cxn ang="0">
                  <a:pos x="28" y="11"/>
                </a:cxn>
                <a:cxn ang="0">
                  <a:pos x="0" y="0"/>
                </a:cxn>
              </a:cxnLst>
              <a:rect l="0" t="0" r="r" b="b"/>
              <a:pathLst>
                <a:path w="28" h="11">
                  <a:moveTo>
                    <a:pt x="28" y="11"/>
                  </a:moveTo>
                  <a:cubicBezTo>
                    <a:pt x="18" y="8"/>
                    <a:pt x="9" y="4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7" name="Freeform 35"/>
            <p:cNvSpPr>
              <a:spLocks/>
            </p:cNvSpPr>
            <p:nvPr/>
          </p:nvSpPr>
          <p:spPr bwMode="auto">
            <a:xfrm>
              <a:off x="3249613" y="1901029"/>
              <a:ext cx="147638" cy="161925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0" y="108"/>
                </a:cxn>
              </a:cxnLst>
              <a:rect l="0" t="0" r="r" b="b"/>
              <a:pathLst>
                <a:path w="99" h="108">
                  <a:moveTo>
                    <a:pt x="99" y="0"/>
                  </a:moveTo>
                  <a:cubicBezTo>
                    <a:pt x="79" y="46"/>
                    <a:pt x="44" y="84"/>
                    <a:pt x="0" y="108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auto">
            <a:xfrm>
              <a:off x="3419475" y="1767679"/>
              <a:ext cx="6350" cy="635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42"/>
                </a:cxn>
              </a:cxnLst>
              <a:rect l="0" t="0" r="r" b="b"/>
              <a:pathLst>
                <a:path w="4" h="42">
                  <a:moveTo>
                    <a:pt x="4" y="0"/>
                  </a:moveTo>
                  <a:cubicBezTo>
                    <a:pt x="4" y="14"/>
                    <a:pt x="3" y="28"/>
                    <a:pt x="0" y="42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49" name="Oval 37"/>
            <p:cNvSpPr>
              <a:spLocks noChangeArrowheads="1"/>
            </p:cNvSpPr>
            <p:nvPr/>
          </p:nvSpPr>
          <p:spPr bwMode="auto">
            <a:xfrm>
              <a:off x="2811463" y="1558129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0" name="Oval 38"/>
            <p:cNvSpPr>
              <a:spLocks noChangeArrowheads="1"/>
            </p:cNvSpPr>
            <p:nvPr/>
          </p:nvSpPr>
          <p:spPr bwMode="auto">
            <a:xfrm>
              <a:off x="3044825" y="2093116"/>
              <a:ext cx="19050" cy="19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3351" name="Oval 39"/>
            <p:cNvSpPr>
              <a:spLocks noChangeArrowheads="1"/>
            </p:cNvSpPr>
            <p:nvPr/>
          </p:nvSpPr>
          <p:spPr bwMode="auto">
            <a:xfrm>
              <a:off x="3190875" y="2077241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13352" name="Gear 4"/>
          <p:cNvSpPr>
            <a:spLocks noEditPoints="1"/>
          </p:cNvSpPr>
          <p:nvPr/>
        </p:nvSpPr>
        <p:spPr bwMode="auto">
          <a:xfrm>
            <a:off x="3278405" y="1496107"/>
            <a:ext cx="2089151" cy="2089151"/>
          </a:xfrm>
          <a:custGeom>
            <a:avLst/>
            <a:gdLst/>
            <a:ahLst/>
            <a:cxnLst>
              <a:cxn ang="0">
                <a:pos x="1044" y="581"/>
              </a:cxn>
              <a:cxn ang="0">
                <a:pos x="1044" y="463"/>
              </a:cxn>
              <a:cxn ang="0">
                <a:pos x="889" y="399"/>
              </a:cxn>
              <a:cxn ang="0">
                <a:pos x="889" y="399"/>
              </a:cxn>
              <a:cxn ang="0">
                <a:pos x="869" y="350"/>
              </a:cxn>
              <a:cxn ang="0">
                <a:pos x="869" y="350"/>
              </a:cxn>
              <a:cxn ang="0">
                <a:pos x="933" y="195"/>
              </a:cxn>
              <a:cxn ang="0">
                <a:pos x="849" y="111"/>
              </a:cxn>
              <a:cxn ang="0">
                <a:pos x="695" y="175"/>
              </a:cxn>
              <a:cxn ang="0">
                <a:pos x="645" y="155"/>
              </a:cxn>
              <a:cxn ang="0">
                <a:pos x="646" y="155"/>
              </a:cxn>
              <a:cxn ang="0">
                <a:pos x="581" y="0"/>
              </a:cxn>
              <a:cxn ang="0">
                <a:pos x="463" y="0"/>
              </a:cxn>
              <a:cxn ang="0">
                <a:pos x="399" y="155"/>
              </a:cxn>
              <a:cxn ang="0">
                <a:pos x="399" y="155"/>
              </a:cxn>
              <a:cxn ang="0">
                <a:pos x="350" y="175"/>
              </a:cxn>
              <a:cxn ang="0">
                <a:pos x="195" y="111"/>
              </a:cxn>
              <a:cxn ang="0">
                <a:pos x="111" y="195"/>
              </a:cxn>
              <a:cxn ang="0">
                <a:pos x="175" y="350"/>
              </a:cxn>
              <a:cxn ang="0">
                <a:pos x="155" y="399"/>
              </a:cxn>
              <a:cxn ang="0">
                <a:pos x="155" y="399"/>
              </a:cxn>
              <a:cxn ang="0">
                <a:pos x="0" y="463"/>
              </a:cxn>
              <a:cxn ang="0">
                <a:pos x="0" y="581"/>
              </a:cxn>
              <a:cxn ang="0">
                <a:pos x="155" y="645"/>
              </a:cxn>
              <a:cxn ang="0">
                <a:pos x="175" y="695"/>
              </a:cxn>
              <a:cxn ang="0">
                <a:pos x="175" y="695"/>
              </a:cxn>
              <a:cxn ang="0">
                <a:pos x="111" y="849"/>
              </a:cxn>
              <a:cxn ang="0">
                <a:pos x="195" y="933"/>
              </a:cxn>
              <a:cxn ang="0">
                <a:pos x="350" y="869"/>
              </a:cxn>
              <a:cxn ang="0">
                <a:pos x="350" y="869"/>
              </a:cxn>
              <a:cxn ang="0">
                <a:pos x="399" y="889"/>
              </a:cxn>
              <a:cxn ang="0">
                <a:pos x="399" y="889"/>
              </a:cxn>
              <a:cxn ang="0">
                <a:pos x="463" y="1044"/>
              </a:cxn>
              <a:cxn ang="0">
                <a:pos x="581" y="1044"/>
              </a:cxn>
              <a:cxn ang="0">
                <a:pos x="646" y="889"/>
              </a:cxn>
              <a:cxn ang="0">
                <a:pos x="645" y="889"/>
              </a:cxn>
              <a:cxn ang="0">
                <a:pos x="695" y="869"/>
              </a:cxn>
              <a:cxn ang="0">
                <a:pos x="695" y="869"/>
              </a:cxn>
              <a:cxn ang="0">
                <a:pos x="849" y="933"/>
              </a:cxn>
              <a:cxn ang="0">
                <a:pos x="933" y="849"/>
              </a:cxn>
              <a:cxn ang="0">
                <a:pos x="869" y="695"/>
              </a:cxn>
              <a:cxn ang="0">
                <a:pos x="869" y="695"/>
              </a:cxn>
              <a:cxn ang="0">
                <a:pos x="889" y="645"/>
              </a:cxn>
              <a:cxn ang="0">
                <a:pos x="889" y="645"/>
              </a:cxn>
              <a:cxn ang="0">
                <a:pos x="1044" y="581"/>
              </a:cxn>
              <a:cxn ang="0">
                <a:pos x="522" y="692"/>
              </a:cxn>
              <a:cxn ang="0">
                <a:pos x="352" y="522"/>
              </a:cxn>
              <a:cxn ang="0">
                <a:pos x="522" y="352"/>
              </a:cxn>
              <a:cxn ang="0">
                <a:pos x="692" y="522"/>
              </a:cxn>
              <a:cxn ang="0">
                <a:pos x="522" y="692"/>
              </a:cxn>
            </a:cxnLst>
            <a:rect l="0" t="0" r="r" b="b"/>
            <a:pathLst>
              <a:path w="1044" h="1044">
                <a:moveTo>
                  <a:pt x="1044" y="581"/>
                </a:moveTo>
                <a:cubicBezTo>
                  <a:pt x="1044" y="463"/>
                  <a:pt x="1044" y="463"/>
                  <a:pt x="1044" y="463"/>
                </a:cubicBezTo>
                <a:cubicBezTo>
                  <a:pt x="1004" y="463"/>
                  <a:pt x="903" y="452"/>
                  <a:pt x="889" y="399"/>
                </a:cubicBezTo>
                <a:cubicBezTo>
                  <a:pt x="889" y="399"/>
                  <a:pt x="889" y="399"/>
                  <a:pt x="889" y="399"/>
                </a:cubicBezTo>
                <a:cubicBezTo>
                  <a:pt x="884" y="382"/>
                  <a:pt x="877" y="366"/>
                  <a:pt x="869" y="350"/>
                </a:cubicBezTo>
                <a:cubicBezTo>
                  <a:pt x="869" y="350"/>
                  <a:pt x="869" y="350"/>
                  <a:pt x="869" y="350"/>
                </a:cubicBezTo>
                <a:cubicBezTo>
                  <a:pt x="841" y="303"/>
                  <a:pt x="905" y="223"/>
                  <a:pt x="933" y="195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21" y="140"/>
                  <a:pt x="742" y="203"/>
                  <a:pt x="695" y="175"/>
                </a:cubicBezTo>
                <a:cubicBezTo>
                  <a:pt x="679" y="167"/>
                  <a:pt x="662" y="161"/>
                  <a:pt x="645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593" y="141"/>
                  <a:pt x="581" y="41"/>
                  <a:pt x="581" y="0"/>
                </a:cubicBezTo>
                <a:cubicBezTo>
                  <a:pt x="463" y="0"/>
                  <a:pt x="463" y="0"/>
                  <a:pt x="463" y="0"/>
                </a:cubicBezTo>
                <a:cubicBezTo>
                  <a:pt x="463" y="41"/>
                  <a:pt x="452" y="141"/>
                  <a:pt x="399" y="155"/>
                </a:cubicBezTo>
                <a:cubicBezTo>
                  <a:pt x="399" y="155"/>
                  <a:pt x="399" y="155"/>
                  <a:pt x="399" y="155"/>
                </a:cubicBezTo>
                <a:cubicBezTo>
                  <a:pt x="382" y="161"/>
                  <a:pt x="366" y="167"/>
                  <a:pt x="350" y="175"/>
                </a:cubicBezTo>
                <a:cubicBezTo>
                  <a:pt x="303" y="203"/>
                  <a:pt x="224" y="140"/>
                  <a:pt x="195" y="111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40" y="223"/>
                  <a:pt x="203" y="303"/>
                  <a:pt x="175" y="350"/>
                </a:cubicBezTo>
                <a:cubicBezTo>
                  <a:pt x="167" y="366"/>
                  <a:pt x="161" y="382"/>
                  <a:pt x="155" y="399"/>
                </a:cubicBezTo>
                <a:cubicBezTo>
                  <a:pt x="155" y="399"/>
                  <a:pt x="155" y="399"/>
                  <a:pt x="155" y="399"/>
                </a:cubicBezTo>
                <a:cubicBezTo>
                  <a:pt x="141" y="452"/>
                  <a:pt x="41" y="463"/>
                  <a:pt x="0" y="463"/>
                </a:cubicBezTo>
                <a:cubicBezTo>
                  <a:pt x="0" y="581"/>
                  <a:pt x="0" y="581"/>
                  <a:pt x="0" y="581"/>
                </a:cubicBezTo>
                <a:cubicBezTo>
                  <a:pt x="41" y="581"/>
                  <a:pt x="141" y="593"/>
                  <a:pt x="155" y="645"/>
                </a:cubicBezTo>
                <a:cubicBezTo>
                  <a:pt x="161" y="662"/>
                  <a:pt x="167" y="679"/>
                  <a:pt x="175" y="695"/>
                </a:cubicBezTo>
                <a:cubicBezTo>
                  <a:pt x="175" y="695"/>
                  <a:pt x="175" y="695"/>
                  <a:pt x="175" y="695"/>
                </a:cubicBezTo>
                <a:cubicBezTo>
                  <a:pt x="203" y="742"/>
                  <a:pt x="140" y="821"/>
                  <a:pt x="111" y="849"/>
                </a:cubicBezTo>
                <a:cubicBezTo>
                  <a:pt x="195" y="933"/>
                  <a:pt x="195" y="933"/>
                  <a:pt x="195" y="933"/>
                </a:cubicBezTo>
                <a:cubicBezTo>
                  <a:pt x="224" y="905"/>
                  <a:pt x="303" y="841"/>
                  <a:pt x="350" y="869"/>
                </a:cubicBezTo>
                <a:cubicBezTo>
                  <a:pt x="350" y="869"/>
                  <a:pt x="350" y="869"/>
                  <a:pt x="350" y="869"/>
                </a:cubicBezTo>
                <a:cubicBezTo>
                  <a:pt x="366" y="877"/>
                  <a:pt x="382" y="884"/>
                  <a:pt x="399" y="889"/>
                </a:cubicBezTo>
                <a:cubicBezTo>
                  <a:pt x="399" y="889"/>
                  <a:pt x="399" y="889"/>
                  <a:pt x="399" y="889"/>
                </a:cubicBezTo>
                <a:cubicBezTo>
                  <a:pt x="452" y="903"/>
                  <a:pt x="463" y="1004"/>
                  <a:pt x="463" y="1044"/>
                </a:cubicBezTo>
                <a:cubicBezTo>
                  <a:pt x="581" y="1044"/>
                  <a:pt x="581" y="1044"/>
                  <a:pt x="581" y="1044"/>
                </a:cubicBezTo>
                <a:cubicBezTo>
                  <a:pt x="581" y="1004"/>
                  <a:pt x="593" y="903"/>
                  <a:pt x="646" y="889"/>
                </a:cubicBezTo>
                <a:cubicBezTo>
                  <a:pt x="645" y="889"/>
                  <a:pt x="645" y="889"/>
                  <a:pt x="645" y="889"/>
                </a:cubicBezTo>
                <a:cubicBezTo>
                  <a:pt x="662" y="884"/>
                  <a:pt x="679" y="877"/>
                  <a:pt x="695" y="869"/>
                </a:cubicBezTo>
                <a:cubicBezTo>
                  <a:pt x="695" y="869"/>
                  <a:pt x="695" y="869"/>
                  <a:pt x="695" y="869"/>
                </a:cubicBezTo>
                <a:cubicBezTo>
                  <a:pt x="742" y="841"/>
                  <a:pt x="821" y="905"/>
                  <a:pt x="849" y="933"/>
                </a:cubicBezTo>
                <a:cubicBezTo>
                  <a:pt x="933" y="849"/>
                  <a:pt x="933" y="849"/>
                  <a:pt x="933" y="849"/>
                </a:cubicBezTo>
                <a:cubicBezTo>
                  <a:pt x="905" y="821"/>
                  <a:pt x="841" y="742"/>
                  <a:pt x="869" y="695"/>
                </a:cubicBezTo>
                <a:cubicBezTo>
                  <a:pt x="869" y="695"/>
                  <a:pt x="869" y="695"/>
                  <a:pt x="869" y="695"/>
                </a:cubicBezTo>
                <a:cubicBezTo>
                  <a:pt x="877" y="679"/>
                  <a:pt x="884" y="662"/>
                  <a:pt x="889" y="645"/>
                </a:cubicBezTo>
                <a:cubicBezTo>
                  <a:pt x="889" y="645"/>
                  <a:pt x="889" y="645"/>
                  <a:pt x="889" y="645"/>
                </a:cubicBezTo>
                <a:cubicBezTo>
                  <a:pt x="903" y="593"/>
                  <a:pt x="1004" y="581"/>
                  <a:pt x="1044" y="581"/>
                </a:cubicBezTo>
                <a:close/>
                <a:moveTo>
                  <a:pt x="522" y="692"/>
                </a:moveTo>
                <a:cubicBezTo>
                  <a:pt x="428" y="692"/>
                  <a:pt x="352" y="616"/>
                  <a:pt x="352" y="522"/>
                </a:cubicBezTo>
                <a:cubicBezTo>
                  <a:pt x="352" y="428"/>
                  <a:pt x="428" y="352"/>
                  <a:pt x="522" y="352"/>
                </a:cubicBezTo>
                <a:cubicBezTo>
                  <a:pt x="616" y="352"/>
                  <a:pt x="692" y="428"/>
                  <a:pt x="692" y="522"/>
                </a:cubicBezTo>
                <a:cubicBezTo>
                  <a:pt x="692" y="616"/>
                  <a:pt x="616" y="692"/>
                  <a:pt x="522" y="692"/>
                </a:cubicBezTo>
                <a:close/>
              </a:path>
            </a:pathLst>
          </a:custGeom>
          <a:noFill/>
          <a:ln w="12700" cap="rnd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13353" name="Gear 3"/>
          <p:cNvSpPr>
            <a:spLocks noEditPoints="1"/>
          </p:cNvSpPr>
          <p:nvPr/>
        </p:nvSpPr>
        <p:spPr bwMode="auto">
          <a:xfrm>
            <a:off x="7796888" y="2514584"/>
            <a:ext cx="2052000" cy="2052000"/>
          </a:xfrm>
          <a:custGeom>
            <a:avLst/>
            <a:gdLst/>
            <a:ahLst/>
            <a:cxnLst>
              <a:cxn ang="0">
                <a:pos x="723" y="402"/>
              </a:cxn>
              <a:cxn ang="0">
                <a:pos x="723" y="320"/>
              </a:cxn>
              <a:cxn ang="0">
                <a:pos x="616" y="276"/>
              </a:cxn>
              <a:cxn ang="0">
                <a:pos x="616" y="276"/>
              </a:cxn>
              <a:cxn ang="0">
                <a:pos x="602" y="242"/>
              </a:cxn>
              <a:cxn ang="0">
                <a:pos x="602" y="242"/>
              </a:cxn>
              <a:cxn ang="0">
                <a:pos x="646" y="135"/>
              </a:cxn>
              <a:cxn ang="0">
                <a:pos x="588" y="77"/>
              </a:cxn>
              <a:cxn ang="0">
                <a:pos x="481" y="121"/>
              </a:cxn>
              <a:cxn ang="0">
                <a:pos x="447" y="107"/>
              </a:cxn>
              <a:cxn ang="0">
                <a:pos x="447" y="107"/>
              </a:cxn>
              <a:cxn ang="0">
                <a:pos x="402" y="0"/>
              </a:cxn>
              <a:cxn ang="0">
                <a:pos x="320" y="0"/>
              </a:cxn>
              <a:cxn ang="0">
                <a:pos x="276" y="107"/>
              </a:cxn>
              <a:cxn ang="0">
                <a:pos x="276" y="107"/>
              </a:cxn>
              <a:cxn ang="0">
                <a:pos x="242" y="121"/>
              </a:cxn>
              <a:cxn ang="0">
                <a:pos x="135" y="77"/>
              </a:cxn>
              <a:cxn ang="0">
                <a:pos x="77" y="135"/>
              </a:cxn>
              <a:cxn ang="0">
                <a:pos x="121" y="242"/>
              </a:cxn>
              <a:cxn ang="0">
                <a:pos x="107" y="276"/>
              </a:cxn>
              <a:cxn ang="0">
                <a:pos x="107" y="276"/>
              </a:cxn>
              <a:cxn ang="0">
                <a:pos x="0" y="320"/>
              </a:cxn>
              <a:cxn ang="0">
                <a:pos x="0" y="402"/>
              </a:cxn>
              <a:cxn ang="0">
                <a:pos x="107" y="447"/>
              </a:cxn>
              <a:cxn ang="0">
                <a:pos x="121" y="481"/>
              </a:cxn>
              <a:cxn ang="0">
                <a:pos x="121" y="481"/>
              </a:cxn>
              <a:cxn ang="0">
                <a:pos x="77" y="588"/>
              </a:cxn>
              <a:cxn ang="0">
                <a:pos x="135" y="646"/>
              </a:cxn>
              <a:cxn ang="0">
                <a:pos x="242" y="602"/>
              </a:cxn>
              <a:cxn ang="0">
                <a:pos x="242" y="602"/>
              </a:cxn>
              <a:cxn ang="0">
                <a:pos x="276" y="616"/>
              </a:cxn>
              <a:cxn ang="0">
                <a:pos x="276" y="616"/>
              </a:cxn>
              <a:cxn ang="0">
                <a:pos x="320" y="723"/>
              </a:cxn>
              <a:cxn ang="0">
                <a:pos x="402" y="723"/>
              </a:cxn>
              <a:cxn ang="0">
                <a:pos x="447" y="616"/>
              </a:cxn>
              <a:cxn ang="0">
                <a:pos x="447" y="616"/>
              </a:cxn>
              <a:cxn ang="0">
                <a:pos x="481" y="602"/>
              </a:cxn>
              <a:cxn ang="0">
                <a:pos x="481" y="602"/>
              </a:cxn>
              <a:cxn ang="0">
                <a:pos x="588" y="646"/>
              </a:cxn>
              <a:cxn ang="0">
                <a:pos x="646" y="588"/>
              </a:cxn>
              <a:cxn ang="0">
                <a:pos x="602" y="481"/>
              </a:cxn>
              <a:cxn ang="0">
                <a:pos x="602" y="481"/>
              </a:cxn>
              <a:cxn ang="0">
                <a:pos x="616" y="447"/>
              </a:cxn>
              <a:cxn ang="0">
                <a:pos x="616" y="447"/>
              </a:cxn>
              <a:cxn ang="0">
                <a:pos x="723" y="402"/>
              </a:cxn>
              <a:cxn ang="0">
                <a:pos x="361" y="479"/>
              </a:cxn>
              <a:cxn ang="0">
                <a:pos x="244" y="361"/>
              </a:cxn>
              <a:cxn ang="0">
                <a:pos x="361" y="244"/>
              </a:cxn>
              <a:cxn ang="0">
                <a:pos x="479" y="361"/>
              </a:cxn>
              <a:cxn ang="0">
                <a:pos x="361" y="479"/>
              </a:cxn>
            </a:cxnLst>
            <a:rect l="0" t="0" r="r" b="b"/>
            <a:pathLst>
              <a:path w="723" h="723">
                <a:moveTo>
                  <a:pt x="723" y="402"/>
                </a:moveTo>
                <a:cubicBezTo>
                  <a:pt x="723" y="320"/>
                  <a:pt x="723" y="320"/>
                  <a:pt x="723" y="320"/>
                </a:cubicBezTo>
                <a:cubicBezTo>
                  <a:pt x="695" y="320"/>
                  <a:pt x="625" y="313"/>
                  <a:pt x="616" y="276"/>
                </a:cubicBezTo>
                <a:cubicBezTo>
                  <a:pt x="616" y="276"/>
                  <a:pt x="616" y="276"/>
                  <a:pt x="616" y="276"/>
                </a:cubicBezTo>
                <a:cubicBezTo>
                  <a:pt x="612" y="264"/>
                  <a:pt x="607" y="253"/>
                  <a:pt x="602" y="242"/>
                </a:cubicBezTo>
                <a:cubicBezTo>
                  <a:pt x="602" y="242"/>
                  <a:pt x="602" y="242"/>
                  <a:pt x="602" y="242"/>
                </a:cubicBezTo>
                <a:cubicBezTo>
                  <a:pt x="583" y="209"/>
                  <a:pt x="626" y="155"/>
                  <a:pt x="646" y="135"/>
                </a:cubicBezTo>
                <a:cubicBezTo>
                  <a:pt x="588" y="77"/>
                  <a:pt x="588" y="77"/>
                  <a:pt x="588" y="77"/>
                </a:cubicBezTo>
                <a:cubicBezTo>
                  <a:pt x="568" y="97"/>
                  <a:pt x="514" y="140"/>
                  <a:pt x="481" y="121"/>
                </a:cubicBezTo>
                <a:cubicBezTo>
                  <a:pt x="470" y="116"/>
                  <a:pt x="459" y="111"/>
                  <a:pt x="447" y="107"/>
                </a:cubicBezTo>
                <a:cubicBezTo>
                  <a:pt x="447" y="107"/>
                  <a:pt x="447" y="107"/>
                  <a:pt x="447" y="107"/>
                </a:cubicBezTo>
                <a:cubicBezTo>
                  <a:pt x="410" y="97"/>
                  <a:pt x="402" y="28"/>
                  <a:pt x="402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28"/>
                  <a:pt x="313" y="97"/>
                  <a:pt x="276" y="107"/>
                </a:cubicBezTo>
                <a:cubicBezTo>
                  <a:pt x="276" y="107"/>
                  <a:pt x="276" y="107"/>
                  <a:pt x="276" y="107"/>
                </a:cubicBezTo>
                <a:cubicBezTo>
                  <a:pt x="264" y="111"/>
                  <a:pt x="253" y="116"/>
                  <a:pt x="242" y="121"/>
                </a:cubicBezTo>
                <a:cubicBezTo>
                  <a:pt x="209" y="140"/>
                  <a:pt x="155" y="97"/>
                  <a:pt x="135" y="77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97" y="155"/>
                  <a:pt x="140" y="209"/>
                  <a:pt x="121" y="242"/>
                </a:cubicBezTo>
                <a:cubicBezTo>
                  <a:pt x="116" y="253"/>
                  <a:pt x="111" y="264"/>
                  <a:pt x="107" y="276"/>
                </a:cubicBezTo>
                <a:cubicBezTo>
                  <a:pt x="107" y="276"/>
                  <a:pt x="107" y="276"/>
                  <a:pt x="107" y="276"/>
                </a:cubicBezTo>
                <a:cubicBezTo>
                  <a:pt x="97" y="313"/>
                  <a:pt x="28" y="320"/>
                  <a:pt x="0" y="320"/>
                </a:cubicBezTo>
                <a:cubicBezTo>
                  <a:pt x="0" y="402"/>
                  <a:pt x="0" y="402"/>
                  <a:pt x="0" y="402"/>
                </a:cubicBezTo>
                <a:cubicBezTo>
                  <a:pt x="28" y="402"/>
                  <a:pt x="97" y="410"/>
                  <a:pt x="107" y="447"/>
                </a:cubicBezTo>
                <a:cubicBezTo>
                  <a:pt x="111" y="459"/>
                  <a:pt x="116" y="470"/>
                  <a:pt x="121" y="481"/>
                </a:cubicBezTo>
                <a:cubicBezTo>
                  <a:pt x="121" y="481"/>
                  <a:pt x="121" y="481"/>
                  <a:pt x="121" y="481"/>
                </a:cubicBezTo>
                <a:cubicBezTo>
                  <a:pt x="140" y="514"/>
                  <a:pt x="97" y="568"/>
                  <a:pt x="77" y="588"/>
                </a:cubicBezTo>
                <a:cubicBezTo>
                  <a:pt x="135" y="646"/>
                  <a:pt x="135" y="646"/>
                  <a:pt x="135" y="646"/>
                </a:cubicBezTo>
                <a:cubicBezTo>
                  <a:pt x="155" y="626"/>
                  <a:pt x="209" y="583"/>
                  <a:pt x="242" y="602"/>
                </a:cubicBezTo>
                <a:cubicBezTo>
                  <a:pt x="242" y="602"/>
                  <a:pt x="242" y="602"/>
                  <a:pt x="242" y="602"/>
                </a:cubicBezTo>
                <a:cubicBezTo>
                  <a:pt x="253" y="607"/>
                  <a:pt x="264" y="612"/>
                  <a:pt x="276" y="616"/>
                </a:cubicBezTo>
                <a:cubicBezTo>
                  <a:pt x="276" y="616"/>
                  <a:pt x="276" y="616"/>
                  <a:pt x="276" y="616"/>
                </a:cubicBezTo>
                <a:cubicBezTo>
                  <a:pt x="313" y="625"/>
                  <a:pt x="320" y="695"/>
                  <a:pt x="320" y="723"/>
                </a:cubicBezTo>
                <a:cubicBezTo>
                  <a:pt x="402" y="723"/>
                  <a:pt x="402" y="723"/>
                  <a:pt x="402" y="723"/>
                </a:cubicBezTo>
                <a:cubicBezTo>
                  <a:pt x="402" y="695"/>
                  <a:pt x="410" y="625"/>
                  <a:pt x="447" y="616"/>
                </a:cubicBezTo>
                <a:cubicBezTo>
                  <a:pt x="447" y="616"/>
                  <a:pt x="447" y="616"/>
                  <a:pt x="447" y="616"/>
                </a:cubicBezTo>
                <a:cubicBezTo>
                  <a:pt x="459" y="612"/>
                  <a:pt x="470" y="607"/>
                  <a:pt x="481" y="602"/>
                </a:cubicBezTo>
                <a:cubicBezTo>
                  <a:pt x="481" y="602"/>
                  <a:pt x="481" y="602"/>
                  <a:pt x="481" y="602"/>
                </a:cubicBezTo>
                <a:cubicBezTo>
                  <a:pt x="514" y="583"/>
                  <a:pt x="568" y="626"/>
                  <a:pt x="588" y="646"/>
                </a:cubicBezTo>
                <a:cubicBezTo>
                  <a:pt x="646" y="588"/>
                  <a:pt x="646" y="588"/>
                  <a:pt x="646" y="588"/>
                </a:cubicBezTo>
                <a:cubicBezTo>
                  <a:pt x="626" y="568"/>
                  <a:pt x="583" y="514"/>
                  <a:pt x="602" y="481"/>
                </a:cubicBezTo>
                <a:cubicBezTo>
                  <a:pt x="602" y="481"/>
                  <a:pt x="602" y="481"/>
                  <a:pt x="602" y="481"/>
                </a:cubicBezTo>
                <a:cubicBezTo>
                  <a:pt x="607" y="470"/>
                  <a:pt x="612" y="459"/>
                  <a:pt x="616" y="447"/>
                </a:cubicBezTo>
                <a:cubicBezTo>
                  <a:pt x="616" y="447"/>
                  <a:pt x="616" y="447"/>
                  <a:pt x="616" y="447"/>
                </a:cubicBezTo>
                <a:cubicBezTo>
                  <a:pt x="625" y="410"/>
                  <a:pt x="695" y="402"/>
                  <a:pt x="723" y="402"/>
                </a:cubicBezTo>
                <a:close/>
                <a:moveTo>
                  <a:pt x="361" y="479"/>
                </a:moveTo>
                <a:cubicBezTo>
                  <a:pt x="296" y="479"/>
                  <a:pt x="244" y="426"/>
                  <a:pt x="244" y="361"/>
                </a:cubicBezTo>
                <a:cubicBezTo>
                  <a:pt x="244" y="296"/>
                  <a:pt x="296" y="244"/>
                  <a:pt x="361" y="244"/>
                </a:cubicBezTo>
                <a:cubicBezTo>
                  <a:pt x="426" y="244"/>
                  <a:pt x="479" y="296"/>
                  <a:pt x="479" y="361"/>
                </a:cubicBezTo>
                <a:cubicBezTo>
                  <a:pt x="479" y="426"/>
                  <a:pt x="426" y="479"/>
                  <a:pt x="361" y="479"/>
                </a:cubicBezTo>
                <a:close/>
              </a:path>
            </a:pathLst>
          </a:custGeom>
          <a:noFill/>
          <a:ln w="12700" cap="rnd">
            <a:solidFill>
              <a:schemeClr val="accent6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grpSp>
        <p:nvGrpSpPr>
          <p:cNvPr id="129" name="Secondary lines 2"/>
          <p:cNvGrpSpPr/>
          <p:nvPr/>
        </p:nvGrpSpPr>
        <p:grpSpPr>
          <a:xfrm>
            <a:off x="4223792" y="4653136"/>
            <a:ext cx="1368000" cy="1368000"/>
            <a:chOff x="2551113" y="3298029"/>
            <a:chExt cx="962025" cy="1090612"/>
          </a:xfrm>
          <a:effectLst>
            <a:glow rad="101600">
              <a:schemeClr val="bg1">
                <a:lumMod val="95000"/>
                <a:alpha val="60000"/>
              </a:schemeClr>
            </a:glow>
          </a:effectLst>
        </p:grpSpPr>
        <p:sp>
          <p:nvSpPr>
            <p:cNvPr id="13363" name="Oval 51"/>
            <p:cNvSpPr>
              <a:spLocks noChangeArrowheads="1"/>
            </p:cNvSpPr>
            <p:nvPr/>
          </p:nvSpPr>
          <p:spPr bwMode="auto">
            <a:xfrm>
              <a:off x="2898775" y="3301204"/>
              <a:ext cx="17463" cy="19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4" name="Freeform 42"/>
            <p:cNvSpPr>
              <a:spLocks/>
            </p:cNvSpPr>
            <p:nvPr/>
          </p:nvSpPr>
          <p:spPr bwMode="auto">
            <a:xfrm>
              <a:off x="2641600" y="3364704"/>
              <a:ext cx="392113" cy="201613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261" y="0"/>
                </a:cxn>
              </a:cxnLst>
              <a:rect l="0" t="0" r="r" b="b"/>
              <a:pathLst>
                <a:path w="261" h="134">
                  <a:moveTo>
                    <a:pt x="0" y="134"/>
                  </a:moveTo>
                  <a:cubicBezTo>
                    <a:pt x="58" y="53"/>
                    <a:pt x="153" y="0"/>
                    <a:pt x="261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5" name="Freeform 43"/>
            <p:cNvSpPr>
              <a:spLocks/>
            </p:cNvSpPr>
            <p:nvPr/>
          </p:nvSpPr>
          <p:spPr bwMode="auto">
            <a:xfrm>
              <a:off x="2605088" y="3593304"/>
              <a:ext cx="19050" cy="30163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12" y="0"/>
                </a:cxn>
              </a:cxnLst>
              <a:rect l="0" t="0" r="r" b="b"/>
              <a:pathLst>
                <a:path w="12" h="20">
                  <a:moveTo>
                    <a:pt x="0" y="20"/>
                  </a:moveTo>
                  <a:cubicBezTo>
                    <a:pt x="4" y="13"/>
                    <a:pt x="8" y="7"/>
                    <a:pt x="12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6" name="Freeform 44"/>
            <p:cNvSpPr>
              <a:spLocks/>
            </p:cNvSpPr>
            <p:nvPr/>
          </p:nvSpPr>
          <p:spPr bwMode="auto">
            <a:xfrm>
              <a:off x="2551113" y="3659979"/>
              <a:ext cx="39688" cy="374650"/>
            </a:xfrm>
            <a:custGeom>
              <a:avLst/>
              <a:gdLst/>
              <a:ahLst/>
              <a:cxnLst>
                <a:cxn ang="0">
                  <a:pos x="26" y="250"/>
                </a:cxn>
                <a:cxn ang="0">
                  <a:pos x="0" y="124"/>
                </a:cxn>
                <a:cxn ang="0">
                  <a:pos x="25" y="0"/>
                </a:cxn>
              </a:cxnLst>
              <a:rect l="0" t="0" r="r" b="b"/>
              <a:pathLst>
                <a:path w="26" h="250">
                  <a:moveTo>
                    <a:pt x="26" y="250"/>
                  </a:moveTo>
                  <a:cubicBezTo>
                    <a:pt x="9" y="211"/>
                    <a:pt x="0" y="169"/>
                    <a:pt x="0" y="124"/>
                  </a:cubicBezTo>
                  <a:cubicBezTo>
                    <a:pt x="0" y="80"/>
                    <a:pt x="9" y="38"/>
                    <a:pt x="25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7" name="Freeform 45"/>
            <p:cNvSpPr>
              <a:spLocks/>
            </p:cNvSpPr>
            <p:nvPr/>
          </p:nvSpPr>
          <p:spPr bwMode="auto">
            <a:xfrm>
              <a:off x="2936875" y="4318791"/>
              <a:ext cx="55563" cy="6350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0" y="0"/>
                </a:cxn>
              </a:cxnLst>
              <a:rect l="0" t="0" r="r" b="b"/>
              <a:pathLst>
                <a:path w="37" h="5">
                  <a:moveTo>
                    <a:pt x="37" y="5"/>
                  </a:moveTo>
                  <a:cubicBezTo>
                    <a:pt x="24" y="4"/>
                    <a:pt x="12" y="2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3051175" y="4302916"/>
              <a:ext cx="128588" cy="2381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0" y="16"/>
                </a:cxn>
              </a:cxnLst>
              <a:rect l="0" t="0" r="r" b="b"/>
              <a:pathLst>
                <a:path w="86" h="16">
                  <a:moveTo>
                    <a:pt x="86" y="0"/>
                  </a:moveTo>
                  <a:cubicBezTo>
                    <a:pt x="59" y="9"/>
                    <a:pt x="30" y="15"/>
                    <a:pt x="0" y="1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3452813" y="3610766"/>
              <a:ext cx="60325" cy="457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156"/>
                </a:cxn>
                <a:cxn ang="0">
                  <a:pos x="5" y="304"/>
                </a:cxn>
              </a:cxnLst>
              <a:rect l="0" t="0" r="r" b="b"/>
              <a:pathLst>
                <a:path w="41" h="304">
                  <a:moveTo>
                    <a:pt x="0" y="0"/>
                  </a:moveTo>
                  <a:cubicBezTo>
                    <a:pt x="26" y="46"/>
                    <a:pt x="41" y="99"/>
                    <a:pt x="41" y="156"/>
                  </a:cubicBezTo>
                  <a:cubicBezTo>
                    <a:pt x="41" y="210"/>
                    <a:pt x="28" y="260"/>
                    <a:pt x="5" y="304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3319463" y="3461541"/>
              <a:ext cx="87313" cy="841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56"/>
                </a:cxn>
              </a:cxnLst>
              <a:rect l="0" t="0" r="r" b="b"/>
              <a:pathLst>
                <a:path w="58" h="56">
                  <a:moveTo>
                    <a:pt x="0" y="0"/>
                  </a:moveTo>
                  <a:cubicBezTo>
                    <a:pt x="22" y="16"/>
                    <a:pt x="41" y="35"/>
                    <a:pt x="58" y="5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61" name="Oval 49"/>
            <p:cNvSpPr>
              <a:spLocks noChangeArrowheads="1"/>
            </p:cNvSpPr>
            <p:nvPr/>
          </p:nvSpPr>
          <p:spPr bwMode="auto">
            <a:xfrm>
              <a:off x="3089275" y="3359941"/>
              <a:ext cx="17463" cy="19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62" name="Oval 50"/>
            <p:cNvSpPr>
              <a:spLocks noChangeArrowheads="1"/>
            </p:cNvSpPr>
            <p:nvPr/>
          </p:nvSpPr>
          <p:spPr bwMode="auto">
            <a:xfrm>
              <a:off x="2867025" y="4293391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2573338" y="4150516"/>
              <a:ext cx="36513" cy="46038"/>
            </a:xfrm>
            <a:custGeom>
              <a:avLst/>
              <a:gdLst/>
              <a:ahLst/>
              <a:cxnLst>
                <a:cxn ang="0">
                  <a:pos x="24" y="31"/>
                </a:cxn>
                <a:cxn ang="0">
                  <a:pos x="0" y="0"/>
                </a:cxn>
              </a:cxnLst>
              <a:rect l="0" t="0" r="r" b="b"/>
              <a:pathLst>
                <a:path w="24" h="31">
                  <a:moveTo>
                    <a:pt x="24" y="31"/>
                  </a:moveTo>
                  <a:cubicBezTo>
                    <a:pt x="15" y="21"/>
                    <a:pt x="8" y="1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2644775" y="4236241"/>
              <a:ext cx="306388" cy="152400"/>
            </a:xfrm>
            <a:custGeom>
              <a:avLst/>
              <a:gdLst/>
              <a:ahLst/>
              <a:cxnLst>
                <a:cxn ang="0">
                  <a:pos x="204" y="102"/>
                </a:cxn>
                <a:cxn ang="0">
                  <a:pos x="0" y="0"/>
                </a:cxn>
              </a:cxnLst>
              <a:rect l="0" t="0" r="r" b="b"/>
              <a:pathLst>
                <a:path w="204" h="102">
                  <a:moveTo>
                    <a:pt x="204" y="102"/>
                  </a:moveTo>
                  <a:cubicBezTo>
                    <a:pt x="125" y="91"/>
                    <a:pt x="54" y="54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3366" name="Freeform 54"/>
            <p:cNvSpPr>
              <a:spLocks/>
            </p:cNvSpPr>
            <p:nvPr/>
          </p:nvSpPr>
          <p:spPr bwMode="auto">
            <a:xfrm>
              <a:off x="3370263" y="3412329"/>
              <a:ext cx="61913" cy="57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39"/>
                </a:cxn>
              </a:cxnLst>
              <a:rect l="0" t="0" r="r" b="b"/>
              <a:pathLst>
                <a:path w="42" h="39">
                  <a:moveTo>
                    <a:pt x="0" y="0"/>
                  </a:moveTo>
                  <a:cubicBezTo>
                    <a:pt x="15" y="12"/>
                    <a:pt x="29" y="25"/>
                    <a:pt x="42" y="39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2984500" y="3298029"/>
              <a:ext cx="336550" cy="809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3" y="0"/>
                </a:cxn>
                <a:cxn ang="0">
                  <a:pos x="225" y="54"/>
                </a:cxn>
              </a:cxnLst>
              <a:rect l="0" t="0" r="r" b="b"/>
              <a:pathLst>
                <a:path w="225" h="54">
                  <a:moveTo>
                    <a:pt x="0" y="1"/>
                  </a:moveTo>
                  <a:cubicBezTo>
                    <a:pt x="11" y="0"/>
                    <a:pt x="22" y="0"/>
                    <a:pt x="33" y="0"/>
                  </a:cubicBezTo>
                  <a:cubicBezTo>
                    <a:pt x="103" y="0"/>
                    <a:pt x="169" y="20"/>
                    <a:pt x="225" y="54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28" name="Secondary lines 1"/>
          <p:cNvGrpSpPr/>
          <p:nvPr/>
        </p:nvGrpSpPr>
        <p:grpSpPr>
          <a:xfrm rot="8651881">
            <a:off x="5751470" y="2637108"/>
            <a:ext cx="1440000" cy="1440000"/>
            <a:chOff x="4110038" y="2143916"/>
            <a:chExt cx="1192213" cy="1047750"/>
          </a:xfrm>
          <a:effectLst>
            <a:glow rad="101600">
              <a:schemeClr val="bg1">
                <a:lumMod val="95000"/>
                <a:alpha val="60000"/>
              </a:schemeClr>
            </a:glow>
          </a:effectLst>
        </p:grpSpPr>
        <p:sp>
          <p:nvSpPr>
            <p:cNvPr id="13369" name="Freeform 57"/>
            <p:cNvSpPr>
              <a:spLocks/>
            </p:cNvSpPr>
            <p:nvPr/>
          </p:nvSpPr>
          <p:spPr bwMode="auto">
            <a:xfrm>
              <a:off x="4413250" y="2143916"/>
              <a:ext cx="292100" cy="88900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195" y="0"/>
                </a:cxn>
              </a:cxnLst>
              <a:rect l="0" t="0" r="r" b="b"/>
              <a:pathLst>
                <a:path w="195" h="59">
                  <a:moveTo>
                    <a:pt x="0" y="59"/>
                  </a:moveTo>
                  <a:cubicBezTo>
                    <a:pt x="56" y="22"/>
                    <a:pt x="123" y="0"/>
                    <a:pt x="195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0" name="Freeform 58"/>
            <p:cNvSpPr>
              <a:spLocks/>
            </p:cNvSpPr>
            <p:nvPr/>
          </p:nvSpPr>
          <p:spPr bwMode="auto">
            <a:xfrm>
              <a:off x="4264025" y="2285204"/>
              <a:ext cx="82550" cy="101600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55" y="0"/>
                </a:cxn>
              </a:cxnLst>
              <a:rect l="0" t="0" r="r" b="b"/>
              <a:pathLst>
                <a:path w="55" h="67">
                  <a:moveTo>
                    <a:pt x="0" y="67"/>
                  </a:moveTo>
                  <a:cubicBezTo>
                    <a:pt x="16" y="42"/>
                    <a:pt x="34" y="20"/>
                    <a:pt x="55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1" name="Freeform 59"/>
            <p:cNvSpPr>
              <a:spLocks/>
            </p:cNvSpPr>
            <p:nvPr/>
          </p:nvSpPr>
          <p:spPr bwMode="auto">
            <a:xfrm>
              <a:off x="4210050" y="2467766"/>
              <a:ext cx="12700" cy="2857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8" y="0"/>
                </a:cxn>
              </a:cxnLst>
              <a:rect l="0" t="0" r="r" b="b"/>
              <a:pathLst>
                <a:path w="8" h="19">
                  <a:moveTo>
                    <a:pt x="0" y="19"/>
                  </a:moveTo>
                  <a:cubicBezTo>
                    <a:pt x="3" y="13"/>
                    <a:pt x="5" y="6"/>
                    <a:pt x="8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2" name="Freeform 60"/>
            <p:cNvSpPr>
              <a:spLocks/>
            </p:cNvSpPr>
            <p:nvPr/>
          </p:nvSpPr>
          <p:spPr bwMode="auto">
            <a:xfrm>
              <a:off x="4181475" y="2545554"/>
              <a:ext cx="63500" cy="373063"/>
            </a:xfrm>
            <a:custGeom>
              <a:avLst/>
              <a:gdLst/>
              <a:ahLst/>
              <a:cxnLst>
                <a:cxn ang="0">
                  <a:pos x="42" y="249"/>
                </a:cxn>
                <a:cxn ang="0">
                  <a:pos x="0" y="82"/>
                </a:cxn>
                <a:cxn ang="0">
                  <a:pos x="10" y="0"/>
                </a:cxn>
              </a:cxnLst>
              <a:rect l="0" t="0" r="r" b="b"/>
              <a:pathLst>
                <a:path w="42" h="249">
                  <a:moveTo>
                    <a:pt x="42" y="249"/>
                  </a:moveTo>
                  <a:cubicBezTo>
                    <a:pt x="15" y="199"/>
                    <a:pt x="0" y="142"/>
                    <a:pt x="0" y="82"/>
                  </a:cubicBezTo>
                  <a:cubicBezTo>
                    <a:pt x="0" y="54"/>
                    <a:pt x="3" y="26"/>
                    <a:pt x="1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3" name="Freeform 61"/>
            <p:cNvSpPr>
              <a:spLocks/>
            </p:cNvSpPr>
            <p:nvPr/>
          </p:nvSpPr>
          <p:spPr bwMode="auto">
            <a:xfrm>
              <a:off x="4643438" y="3163091"/>
              <a:ext cx="238125" cy="2857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41" y="20"/>
                </a:cxn>
                <a:cxn ang="0">
                  <a:pos x="0" y="18"/>
                </a:cxn>
              </a:cxnLst>
              <a:rect l="0" t="0" r="r" b="b"/>
              <a:pathLst>
                <a:path w="158" h="20">
                  <a:moveTo>
                    <a:pt x="158" y="0"/>
                  </a:moveTo>
                  <a:cubicBezTo>
                    <a:pt x="122" y="13"/>
                    <a:pt x="82" y="20"/>
                    <a:pt x="41" y="20"/>
                  </a:cubicBezTo>
                  <a:cubicBezTo>
                    <a:pt x="27" y="20"/>
                    <a:pt x="13" y="20"/>
                    <a:pt x="0" y="18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4" name="Freeform 62"/>
            <p:cNvSpPr>
              <a:spLocks/>
            </p:cNvSpPr>
            <p:nvPr/>
          </p:nvSpPr>
          <p:spPr bwMode="auto">
            <a:xfrm>
              <a:off x="5065713" y="2951954"/>
              <a:ext cx="80963" cy="98425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0" y="65"/>
                </a:cxn>
              </a:cxnLst>
              <a:rect l="0" t="0" r="r" b="b"/>
              <a:pathLst>
                <a:path w="54" h="65">
                  <a:moveTo>
                    <a:pt x="54" y="0"/>
                  </a:moveTo>
                  <a:cubicBezTo>
                    <a:pt x="39" y="24"/>
                    <a:pt x="20" y="46"/>
                    <a:pt x="0" y="65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5" name="Freeform 63"/>
            <p:cNvSpPr>
              <a:spLocks/>
            </p:cNvSpPr>
            <p:nvPr/>
          </p:nvSpPr>
          <p:spPr bwMode="auto">
            <a:xfrm>
              <a:off x="5167313" y="2869404"/>
              <a:ext cx="22225" cy="4603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31"/>
                </a:cxn>
              </a:cxnLst>
              <a:rect l="0" t="0" r="r" b="b"/>
              <a:pathLst>
                <a:path w="15" h="31">
                  <a:moveTo>
                    <a:pt x="15" y="0"/>
                  </a:moveTo>
                  <a:cubicBezTo>
                    <a:pt x="11" y="11"/>
                    <a:pt x="6" y="21"/>
                    <a:pt x="0" y="31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7" name="Freeform 65"/>
            <p:cNvSpPr>
              <a:spLocks/>
            </p:cNvSpPr>
            <p:nvPr/>
          </p:nvSpPr>
          <p:spPr bwMode="auto">
            <a:xfrm>
              <a:off x="4827588" y="2158204"/>
              <a:ext cx="127000" cy="49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5" y="33"/>
                </a:cxn>
              </a:cxnLst>
              <a:rect l="0" t="0" r="r" b="b"/>
              <a:pathLst>
                <a:path w="85" h="33">
                  <a:moveTo>
                    <a:pt x="0" y="0"/>
                  </a:moveTo>
                  <a:cubicBezTo>
                    <a:pt x="30" y="7"/>
                    <a:pt x="59" y="18"/>
                    <a:pt x="85" y="33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8" name="Freeform 66"/>
            <p:cNvSpPr>
              <a:spLocks/>
            </p:cNvSpPr>
            <p:nvPr/>
          </p:nvSpPr>
          <p:spPr bwMode="auto">
            <a:xfrm>
              <a:off x="4705350" y="2143916"/>
              <a:ext cx="82550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" y="4"/>
                </a:cxn>
              </a:cxnLst>
              <a:rect l="0" t="0" r="r" b="b"/>
              <a:pathLst>
                <a:path w="55" h="4">
                  <a:moveTo>
                    <a:pt x="0" y="0"/>
                  </a:moveTo>
                  <a:cubicBezTo>
                    <a:pt x="19" y="0"/>
                    <a:pt x="37" y="1"/>
                    <a:pt x="55" y="4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79" name="Oval 67"/>
            <p:cNvSpPr>
              <a:spLocks noChangeArrowheads="1"/>
            </p:cNvSpPr>
            <p:nvPr/>
          </p:nvSpPr>
          <p:spPr bwMode="auto">
            <a:xfrm>
              <a:off x="4992688" y="2226466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0" name="Oval 68"/>
            <p:cNvSpPr>
              <a:spLocks noChangeArrowheads="1"/>
            </p:cNvSpPr>
            <p:nvPr/>
          </p:nvSpPr>
          <p:spPr bwMode="auto">
            <a:xfrm>
              <a:off x="4568825" y="3167854"/>
              <a:ext cx="17463" cy="19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1" name="Oval 69"/>
            <p:cNvSpPr>
              <a:spLocks noChangeArrowheads="1"/>
            </p:cNvSpPr>
            <p:nvPr/>
          </p:nvSpPr>
          <p:spPr bwMode="auto">
            <a:xfrm>
              <a:off x="5195888" y="2821779"/>
              <a:ext cx="19050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2" name="Oval 70"/>
            <p:cNvSpPr>
              <a:spLocks noChangeArrowheads="1"/>
            </p:cNvSpPr>
            <p:nvPr/>
          </p:nvSpPr>
          <p:spPr bwMode="auto">
            <a:xfrm>
              <a:off x="4113213" y="2545554"/>
              <a:ext cx="17463" cy="174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3" name="Freeform 71"/>
            <p:cNvSpPr>
              <a:spLocks/>
            </p:cNvSpPr>
            <p:nvPr/>
          </p:nvSpPr>
          <p:spPr bwMode="auto">
            <a:xfrm>
              <a:off x="4110038" y="2604291"/>
              <a:ext cx="3175" cy="5080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2" y="0"/>
                </a:cxn>
              </a:cxnLst>
              <a:rect l="0" t="0" r="r" b="b"/>
              <a:pathLst>
                <a:path w="2" h="34">
                  <a:moveTo>
                    <a:pt x="0" y="34"/>
                  </a:moveTo>
                  <a:cubicBezTo>
                    <a:pt x="1" y="23"/>
                    <a:pt x="1" y="12"/>
                    <a:pt x="2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4" name="Freeform 72"/>
            <p:cNvSpPr>
              <a:spLocks/>
            </p:cNvSpPr>
            <p:nvPr/>
          </p:nvSpPr>
          <p:spPr bwMode="auto">
            <a:xfrm>
              <a:off x="4111625" y="2709066"/>
              <a:ext cx="19050" cy="115888"/>
            </a:xfrm>
            <a:custGeom>
              <a:avLst/>
              <a:gdLst/>
              <a:ahLst/>
              <a:cxnLst>
                <a:cxn ang="0">
                  <a:pos x="13" y="77"/>
                </a:cxn>
                <a:cxn ang="0">
                  <a:pos x="0" y="0"/>
                </a:cxn>
              </a:cxnLst>
              <a:rect l="0" t="0" r="r" b="b"/>
              <a:pathLst>
                <a:path w="13" h="77">
                  <a:moveTo>
                    <a:pt x="13" y="77"/>
                  </a:moveTo>
                  <a:cubicBezTo>
                    <a:pt x="6" y="52"/>
                    <a:pt x="2" y="26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6" name="Freeform 74"/>
            <p:cNvSpPr>
              <a:spLocks/>
            </p:cNvSpPr>
            <p:nvPr/>
          </p:nvSpPr>
          <p:spPr bwMode="auto">
            <a:xfrm>
              <a:off x="5300663" y="2634454"/>
              <a:ext cx="1588" cy="57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"/>
                </a:cxn>
                <a:cxn ang="0">
                  <a:pos x="0" y="38"/>
                </a:cxn>
              </a:cxnLst>
              <a:rect l="0" t="0" r="r" b="b"/>
              <a:pathLst>
                <a:path h="38">
                  <a:moveTo>
                    <a:pt x="0" y="0"/>
                  </a:moveTo>
                  <a:cubicBezTo>
                    <a:pt x="0" y="8"/>
                    <a:pt x="0" y="15"/>
                    <a:pt x="0" y="23"/>
                  </a:cubicBezTo>
                  <a:cubicBezTo>
                    <a:pt x="0" y="28"/>
                    <a:pt x="0" y="33"/>
                    <a:pt x="0" y="38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7" name="Freeform 75"/>
            <p:cNvSpPr>
              <a:spLocks/>
            </p:cNvSpPr>
            <p:nvPr/>
          </p:nvSpPr>
          <p:spPr bwMode="auto">
            <a:xfrm>
              <a:off x="5267325" y="2466179"/>
              <a:ext cx="30163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87"/>
                </a:cxn>
              </a:cxnLst>
              <a:rect l="0" t="0" r="r" b="b"/>
              <a:pathLst>
                <a:path w="20" h="87">
                  <a:moveTo>
                    <a:pt x="0" y="0"/>
                  </a:moveTo>
                  <a:cubicBezTo>
                    <a:pt x="10" y="28"/>
                    <a:pt x="17" y="57"/>
                    <a:pt x="20" y="87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88" name="Freeform 76"/>
            <p:cNvSpPr>
              <a:spLocks/>
            </p:cNvSpPr>
            <p:nvPr/>
          </p:nvSpPr>
          <p:spPr bwMode="auto">
            <a:xfrm>
              <a:off x="5056188" y="2186779"/>
              <a:ext cx="184150" cy="2174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2" y="145"/>
                </a:cxn>
              </a:cxnLst>
              <a:rect l="0" t="0" r="r" b="b"/>
              <a:pathLst>
                <a:path w="122" h="145">
                  <a:moveTo>
                    <a:pt x="0" y="0"/>
                  </a:moveTo>
                  <a:cubicBezTo>
                    <a:pt x="51" y="38"/>
                    <a:pt x="94" y="87"/>
                    <a:pt x="122" y="145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3389" name="Gear 1"/>
          <p:cNvSpPr>
            <a:spLocks noEditPoints="1"/>
          </p:cNvSpPr>
          <p:nvPr/>
        </p:nvSpPr>
        <p:spPr bwMode="auto">
          <a:xfrm>
            <a:off x="5182440" y="2054420"/>
            <a:ext cx="2606400" cy="2605310"/>
          </a:xfrm>
          <a:custGeom>
            <a:avLst/>
            <a:gdLst/>
            <a:ahLst/>
            <a:cxnLst>
              <a:cxn ang="0">
                <a:pos x="1340" y="728"/>
              </a:cxn>
              <a:cxn ang="0">
                <a:pos x="1340" y="692"/>
              </a:cxn>
              <a:cxn ang="0">
                <a:pos x="1414" y="633"/>
              </a:cxn>
              <a:cxn ang="0">
                <a:pos x="1308" y="510"/>
              </a:cxn>
              <a:cxn ang="0">
                <a:pos x="1296" y="477"/>
              </a:cxn>
              <a:cxn ang="0">
                <a:pos x="1345" y="396"/>
              </a:cxn>
              <a:cxn ang="0">
                <a:pos x="1204" y="316"/>
              </a:cxn>
              <a:cxn ang="0">
                <a:pos x="1181" y="289"/>
              </a:cxn>
              <a:cxn ang="0">
                <a:pos x="1199" y="196"/>
              </a:cxn>
              <a:cxn ang="0">
                <a:pos x="1039" y="170"/>
              </a:cxn>
              <a:cxn ang="0">
                <a:pos x="1008" y="152"/>
              </a:cxn>
              <a:cxn ang="0">
                <a:pos x="906" y="27"/>
              </a:cxn>
              <a:cxn ang="0">
                <a:pos x="799" y="83"/>
              </a:cxn>
              <a:cxn ang="0">
                <a:pos x="753" y="0"/>
              </a:cxn>
              <a:cxn ang="0">
                <a:pos x="614" y="83"/>
              </a:cxn>
              <a:cxn ang="0">
                <a:pos x="578" y="89"/>
              </a:cxn>
              <a:cxn ang="0">
                <a:pos x="420" y="59"/>
              </a:cxn>
              <a:cxn ang="0">
                <a:pos x="374" y="170"/>
              </a:cxn>
              <a:cxn ang="0">
                <a:pos x="286" y="136"/>
              </a:cxn>
              <a:cxn ang="0">
                <a:pos x="232" y="289"/>
              </a:cxn>
              <a:cxn ang="0">
                <a:pos x="210" y="316"/>
              </a:cxn>
              <a:cxn ang="0">
                <a:pos x="115" y="315"/>
              </a:cxn>
              <a:cxn ang="0">
                <a:pos x="117" y="477"/>
              </a:cxn>
              <a:cxn ang="0">
                <a:pos x="105" y="510"/>
              </a:cxn>
              <a:cxn ang="0">
                <a:pos x="16" y="541"/>
              </a:cxn>
              <a:cxn ang="0">
                <a:pos x="73" y="693"/>
              </a:cxn>
              <a:cxn ang="0">
                <a:pos x="73" y="710"/>
              </a:cxn>
              <a:cxn ang="0">
                <a:pos x="73" y="728"/>
              </a:cxn>
              <a:cxn ang="0">
                <a:pos x="16" y="879"/>
              </a:cxn>
              <a:cxn ang="0">
                <a:pos x="105" y="910"/>
              </a:cxn>
              <a:cxn ang="0">
                <a:pos x="117" y="943"/>
              </a:cxn>
              <a:cxn ang="0">
                <a:pos x="115" y="1105"/>
              </a:cxn>
              <a:cxn ang="0">
                <a:pos x="210" y="1104"/>
              </a:cxn>
              <a:cxn ang="0">
                <a:pos x="232" y="1131"/>
              </a:cxn>
              <a:cxn ang="0">
                <a:pos x="286" y="1284"/>
              </a:cxn>
              <a:cxn ang="0">
                <a:pos x="374" y="1250"/>
              </a:cxn>
              <a:cxn ang="0">
                <a:pos x="420" y="1361"/>
              </a:cxn>
              <a:cxn ang="0">
                <a:pos x="578" y="1331"/>
              </a:cxn>
              <a:cxn ang="0">
                <a:pos x="614" y="1337"/>
              </a:cxn>
              <a:cxn ang="0">
                <a:pos x="753" y="1420"/>
              </a:cxn>
              <a:cxn ang="0">
                <a:pos x="799" y="1337"/>
              </a:cxn>
              <a:cxn ang="0">
                <a:pos x="906" y="1393"/>
              </a:cxn>
              <a:cxn ang="0">
                <a:pos x="1008" y="1268"/>
              </a:cxn>
              <a:cxn ang="0">
                <a:pos x="1039" y="1250"/>
              </a:cxn>
              <a:cxn ang="0">
                <a:pos x="1199" y="1224"/>
              </a:cxn>
              <a:cxn ang="0">
                <a:pos x="1181" y="1131"/>
              </a:cxn>
              <a:cxn ang="0">
                <a:pos x="1204" y="1104"/>
              </a:cxn>
              <a:cxn ang="0">
                <a:pos x="1345" y="1025"/>
              </a:cxn>
              <a:cxn ang="0">
                <a:pos x="1296" y="943"/>
              </a:cxn>
              <a:cxn ang="0">
                <a:pos x="1308" y="910"/>
              </a:cxn>
              <a:cxn ang="0">
                <a:pos x="1414" y="787"/>
              </a:cxn>
              <a:cxn ang="0">
                <a:pos x="707" y="1012"/>
              </a:cxn>
              <a:cxn ang="0">
                <a:pos x="707" y="408"/>
              </a:cxn>
              <a:cxn ang="0">
                <a:pos x="707" y="1012"/>
              </a:cxn>
            </a:cxnLst>
            <a:rect l="0" t="0" r="r" b="b"/>
            <a:pathLst>
              <a:path w="1414" h="1420">
                <a:moveTo>
                  <a:pt x="1341" y="728"/>
                </a:moveTo>
                <a:cubicBezTo>
                  <a:pt x="1340" y="728"/>
                  <a:pt x="1340" y="728"/>
                  <a:pt x="1340" y="728"/>
                </a:cubicBezTo>
                <a:cubicBezTo>
                  <a:pt x="1341" y="722"/>
                  <a:pt x="1341" y="716"/>
                  <a:pt x="1341" y="710"/>
                </a:cubicBezTo>
                <a:cubicBezTo>
                  <a:pt x="1341" y="704"/>
                  <a:pt x="1341" y="698"/>
                  <a:pt x="1340" y="692"/>
                </a:cubicBezTo>
                <a:cubicBezTo>
                  <a:pt x="1341" y="693"/>
                  <a:pt x="1341" y="693"/>
                  <a:pt x="1341" y="693"/>
                </a:cubicBezTo>
                <a:cubicBezTo>
                  <a:pt x="1338" y="656"/>
                  <a:pt x="1387" y="638"/>
                  <a:pt x="1414" y="633"/>
                </a:cubicBezTo>
                <a:cubicBezTo>
                  <a:pt x="1398" y="541"/>
                  <a:pt x="1398" y="541"/>
                  <a:pt x="1398" y="541"/>
                </a:cubicBezTo>
                <a:cubicBezTo>
                  <a:pt x="1370" y="546"/>
                  <a:pt x="1319" y="545"/>
                  <a:pt x="1308" y="510"/>
                </a:cubicBezTo>
                <a:cubicBezTo>
                  <a:pt x="1308" y="510"/>
                  <a:pt x="1308" y="510"/>
                  <a:pt x="1308" y="510"/>
                </a:cubicBezTo>
                <a:cubicBezTo>
                  <a:pt x="1305" y="499"/>
                  <a:pt x="1301" y="488"/>
                  <a:pt x="1296" y="477"/>
                </a:cubicBezTo>
                <a:cubicBezTo>
                  <a:pt x="1296" y="477"/>
                  <a:pt x="1296" y="477"/>
                  <a:pt x="1296" y="477"/>
                </a:cubicBezTo>
                <a:cubicBezTo>
                  <a:pt x="1281" y="443"/>
                  <a:pt x="1321" y="409"/>
                  <a:pt x="1345" y="396"/>
                </a:cubicBezTo>
                <a:cubicBezTo>
                  <a:pt x="1298" y="315"/>
                  <a:pt x="1298" y="315"/>
                  <a:pt x="1298" y="315"/>
                </a:cubicBezTo>
                <a:cubicBezTo>
                  <a:pt x="1274" y="329"/>
                  <a:pt x="1225" y="346"/>
                  <a:pt x="1204" y="316"/>
                </a:cubicBezTo>
                <a:cubicBezTo>
                  <a:pt x="1204" y="316"/>
                  <a:pt x="1204" y="316"/>
                  <a:pt x="1204" y="316"/>
                </a:cubicBezTo>
                <a:cubicBezTo>
                  <a:pt x="1196" y="307"/>
                  <a:pt x="1189" y="298"/>
                  <a:pt x="1181" y="289"/>
                </a:cubicBezTo>
                <a:cubicBezTo>
                  <a:pt x="1181" y="289"/>
                  <a:pt x="1181" y="289"/>
                  <a:pt x="1181" y="289"/>
                </a:cubicBezTo>
                <a:cubicBezTo>
                  <a:pt x="1155" y="263"/>
                  <a:pt x="1181" y="217"/>
                  <a:pt x="1199" y="196"/>
                </a:cubicBezTo>
                <a:cubicBezTo>
                  <a:pt x="1127" y="136"/>
                  <a:pt x="1127" y="136"/>
                  <a:pt x="1127" y="136"/>
                </a:cubicBezTo>
                <a:cubicBezTo>
                  <a:pt x="1110" y="158"/>
                  <a:pt x="1070" y="191"/>
                  <a:pt x="1039" y="170"/>
                </a:cubicBezTo>
                <a:cubicBezTo>
                  <a:pt x="1039" y="170"/>
                  <a:pt x="1039" y="170"/>
                  <a:pt x="1039" y="170"/>
                </a:cubicBezTo>
                <a:cubicBezTo>
                  <a:pt x="1029" y="164"/>
                  <a:pt x="1018" y="158"/>
                  <a:pt x="1008" y="152"/>
                </a:cubicBezTo>
                <a:cubicBezTo>
                  <a:pt x="975" y="135"/>
                  <a:pt x="984" y="85"/>
                  <a:pt x="993" y="59"/>
                </a:cubicBezTo>
                <a:cubicBezTo>
                  <a:pt x="906" y="27"/>
                  <a:pt x="906" y="27"/>
                  <a:pt x="906" y="27"/>
                </a:cubicBezTo>
                <a:cubicBezTo>
                  <a:pt x="896" y="53"/>
                  <a:pt x="870" y="97"/>
                  <a:pt x="835" y="89"/>
                </a:cubicBezTo>
                <a:cubicBezTo>
                  <a:pt x="823" y="87"/>
                  <a:pt x="811" y="85"/>
                  <a:pt x="799" y="83"/>
                </a:cubicBezTo>
                <a:cubicBezTo>
                  <a:pt x="800" y="83"/>
                  <a:pt x="800" y="83"/>
                  <a:pt x="800" y="83"/>
                </a:cubicBezTo>
                <a:cubicBezTo>
                  <a:pt x="763" y="79"/>
                  <a:pt x="753" y="28"/>
                  <a:pt x="753" y="0"/>
                </a:cubicBezTo>
                <a:cubicBezTo>
                  <a:pt x="660" y="0"/>
                  <a:pt x="660" y="0"/>
                  <a:pt x="660" y="0"/>
                </a:cubicBezTo>
                <a:cubicBezTo>
                  <a:pt x="660" y="28"/>
                  <a:pt x="651" y="79"/>
                  <a:pt x="614" y="83"/>
                </a:cubicBezTo>
                <a:cubicBezTo>
                  <a:pt x="614" y="83"/>
                  <a:pt x="614" y="83"/>
                  <a:pt x="614" y="83"/>
                </a:cubicBezTo>
                <a:cubicBezTo>
                  <a:pt x="602" y="85"/>
                  <a:pt x="590" y="87"/>
                  <a:pt x="578" y="89"/>
                </a:cubicBezTo>
                <a:cubicBezTo>
                  <a:pt x="543" y="97"/>
                  <a:pt x="517" y="53"/>
                  <a:pt x="508" y="27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30" y="85"/>
                  <a:pt x="438" y="135"/>
                  <a:pt x="406" y="152"/>
                </a:cubicBezTo>
                <a:cubicBezTo>
                  <a:pt x="395" y="158"/>
                  <a:pt x="385" y="164"/>
                  <a:pt x="374" y="170"/>
                </a:cubicBezTo>
                <a:cubicBezTo>
                  <a:pt x="375" y="170"/>
                  <a:pt x="375" y="170"/>
                  <a:pt x="375" y="170"/>
                </a:cubicBezTo>
                <a:cubicBezTo>
                  <a:pt x="344" y="191"/>
                  <a:pt x="304" y="158"/>
                  <a:pt x="286" y="136"/>
                </a:cubicBezTo>
                <a:cubicBezTo>
                  <a:pt x="215" y="196"/>
                  <a:pt x="215" y="196"/>
                  <a:pt x="215" y="196"/>
                </a:cubicBezTo>
                <a:cubicBezTo>
                  <a:pt x="233" y="217"/>
                  <a:pt x="258" y="263"/>
                  <a:pt x="232" y="289"/>
                </a:cubicBezTo>
                <a:cubicBezTo>
                  <a:pt x="233" y="289"/>
                  <a:pt x="233" y="289"/>
                  <a:pt x="233" y="289"/>
                </a:cubicBezTo>
                <a:cubicBezTo>
                  <a:pt x="225" y="298"/>
                  <a:pt x="217" y="307"/>
                  <a:pt x="210" y="316"/>
                </a:cubicBezTo>
                <a:cubicBezTo>
                  <a:pt x="210" y="316"/>
                  <a:pt x="210" y="316"/>
                  <a:pt x="210" y="316"/>
                </a:cubicBezTo>
                <a:cubicBezTo>
                  <a:pt x="188" y="346"/>
                  <a:pt x="139" y="329"/>
                  <a:pt x="115" y="315"/>
                </a:cubicBezTo>
                <a:cubicBezTo>
                  <a:pt x="69" y="396"/>
                  <a:pt x="69" y="396"/>
                  <a:pt x="69" y="396"/>
                </a:cubicBezTo>
                <a:cubicBezTo>
                  <a:pt x="93" y="409"/>
                  <a:pt x="132" y="443"/>
                  <a:pt x="117" y="477"/>
                </a:cubicBezTo>
                <a:cubicBezTo>
                  <a:pt x="117" y="477"/>
                  <a:pt x="117" y="477"/>
                  <a:pt x="117" y="477"/>
                </a:cubicBezTo>
                <a:cubicBezTo>
                  <a:pt x="113" y="488"/>
                  <a:pt x="109" y="499"/>
                  <a:pt x="105" y="510"/>
                </a:cubicBezTo>
                <a:cubicBezTo>
                  <a:pt x="105" y="510"/>
                  <a:pt x="105" y="510"/>
                  <a:pt x="105" y="510"/>
                </a:cubicBezTo>
                <a:cubicBezTo>
                  <a:pt x="95" y="545"/>
                  <a:pt x="43" y="546"/>
                  <a:pt x="16" y="541"/>
                </a:cubicBezTo>
                <a:cubicBezTo>
                  <a:pt x="0" y="633"/>
                  <a:pt x="0" y="633"/>
                  <a:pt x="0" y="633"/>
                </a:cubicBezTo>
                <a:cubicBezTo>
                  <a:pt x="27" y="638"/>
                  <a:pt x="75" y="656"/>
                  <a:pt x="73" y="693"/>
                </a:cubicBezTo>
                <a:cubicBezTo>
                  <a:pt x="73" y="692"/>
                  <a:pt x="73" y="692"/>
                  <a:pt x="73" y="692"/>
                </a:cubicBezTo>
                <a:cubicBezTo>
                  <a:pt x="73" y="698"/>
                  <a:pt x="73" y="704"/>
                  <a:pt x="73" y="710"/>
                </a:cubicBezTo>
                <a:cubicBezTo>
                  <a:pt x="73" y="716"/>
                  <a:pt x="73" y="722"/>
                  <a:pt x="73" y="728"/>
                </a:cubicBezTo>
                <a:cubicBezTo>
                  <a:pt x="73" y="728"/>
                  <a:pt x="73" y="728"/>
                  <a:pt x="73" y="728"/>
                </a:cubicBezTo>
                <a:cubicBezTo>
                  <a:pt x="75" y="765"/>
                  <a:pt x="27" y="783"/>
                  <a:pt x="0" y="787"/>
                </a:cubicBezTo>
                <a:cubicBezTo>
                  <a:pt x="16" y="879"/>
                  <a:pt x="16" y="879"/>
                  <a:pt x="16" y="879"/>
                </a:cubicBezTo>
                <a:cubicBezTo>
                  <a:pt x="43" y="874"/>
                  <a:pt x="95" y="875"/>
                  <a:pt x="105" y="910"/>
                </a:cubicBezTo>
                <a:cubicBezTo>
                  <a:pt x="105" y="910"/>
                  <a:pt x="105" y="910"/>
                  <a:pt x="105" y="910"/>
                </a:cubicBezTo>
                <a:cubicBezTo>
                  <a:pt x="109" y="922"/>
                  <a:pt x="113" y="933"/>
                  <a:pt x="117" y="943"/>
                </a:cubicBezTo>
                <a:cubicBezTo>
                  <a:pt x="117" y="943"/>
                  <a:pt x="117" y="943"/>
                  <a:pt x="117" y="943"/>
                </a:cubicBezTo>
                <a:cubicBezTo>
                  <a:pt x="132" y="977"/>
                  <a:pt x="93" y="1011"/>
                  <a:pt x="69" y="1025"/>
                </a:cubicBezTo>
                <a:cubicBezTo>
                  <a:pt x="115" y="1105"/>
                  <a:pt x="115" y="1105"/>
                  <a:pt x="115" y="1105"/>
                </a:cubicBezTo>
                <a:cubicBezTo>
                  <a:pt x="139" y="1092"/>
                  <a:pt x="188" y="1074"/>
                  <a:pt x="210" y="1104"/>
                </a:cubicBezTo>
                <a:cubicBezTo>
                  <a:pt x="210" y="1104"/>
                  <a:pt x="210" y="1104"/>
                  <a:pt x="210" y="1104"/>
                </a:cubicBezTo>
                <a:cubicBezTo>
                  <a:pt x="217" y="1113"/>
                  <a:pt x="225" y="1122"/>
                  <a:pt x="233" y="1131"/>
                </a:cubicBezTo>
                <a:cubicBezTo>
                  <a:pt x="232" y="1131"/>
                  <a:pt x="232" y="1131"/>
                  <a:pt x="232" y="1131"/>
                </a:cubicBezTo>
                <a:cubicBezTo>
                  <a:pt x="258" y="1158"/>
                  <a:pt x="233" y="1203"/>
                  <a:pt x="215" y="1224"/>
                </a:cubicBezTo>
                <a:cubicBezTo>
                  <a:pt x="286" y="1284"/>
                  <a:pt x="286" y="1284"/>
                  <a:pt x="286" y="1284"/>
                </a:cubicBezTo>
                <a:cubicBezTo>
                  <a:pt x="304" y="1263"/>
                  <a:pt x="344" y="1230"/>
                  <a:pt x="375" y="1250"/>
                </a:cubicBezTo>
                <a:cubicBezTo>
                  <a:pt x="374" y="1250"/>
                  <a:pt x="374" y="1250"/>
                  <a:pt x="374" y="1250"/>
                </a:cubicBezTo>
                <a:cubicBezTo>
                  <a:pt x="385" y="1257"/>
                  <a:pt x="395" y="1263"/>
                  <a:pt x="406" y="1268"/>
                </a:cubicBezTo>
                <a:cubicBezTo>
                  <a:pt x="438" y="1285"/>
                  <a:pt x="430" y="1335"/>
                  <a:pt x="420" y="1361"/>
                </a:cubicBezTo>
                <a:cubicBezTo>
                  <a:pt x="508" y="1393"/>
                  <a:pt x="508" y="1393"/>
                  <a:pt x="508" y="1393"/>
                </a:cubicBezTo>
                <a:cubicBezTo>
                  <a:pt x="517" y="1367"/>
                  <a:pt x="543" y="1323"/>
                  <a:pt x="578" y="1331"/>
                </a:cubicBezTo>
                <a:cubicBezTo>
                  <a:pt x="590" y="1334"/>
                  <a:pt x="602" y="1336"/>
                  <a:pt x="614" y="1337"/>
                </a:cubicBezTo>
                <a:cubicBezTo>
                  <a:pt x="614" y="1337"/>
                  <a:pt x="614" y="1337"/>
                  <a:pt x="614" y="1337"/>
                </a:cubicBezTo>
                <a:cubicBezTo>
                  <a:pt x="651" y="1341"/>
                  <a:pt x="660" y="1392"/>
                  <a:pt x="660" y="1420"/>
                </a:cubicBezTo>
                <a:cubicBezTo>
                  <a:pt x="753" y="1420"/>
                  <a:pt x="753" y="1420"/>
                  <a:pt x="753" y="1420"/>
                </a:cubicBezTo>
                <a:cubicBezTo>
                  <a:pt x="753" y="1392"/>
                  <a:pt x="763" y="1341"/>
                  <a:pt x="800" y="1337"/>
                </a:cubicBezTo>
                <a:cubicBezTo>
                  <a:pt x="799" y="1337"/>
                  <a:pt x="799" y="1337"/>
                  <a:pt x="799" y="1337"/>
                </a:cubicBezTo>
                <a:cubicBezTo>
                  <a:pt x="811" y="1336"/>
                  <a:pt x="823" y="1334"/>
                  <a:pt x="835" y="1331"/>
                </a:cubicBezTo>
                <a:cubicBezTo>
                  <a:pt x="871" y="1324"/>
                  <a:pt x="896" y="1367"/>
                  <a:pt x="906" y="1393"/>
                </a:cubicBezTo>
                <a:cubicBezTo>
                  <a:pt x="993" y="1361"/>
                  <a:pt x="993" y="1361"/>
                  <a:pt x="993" y="1361"/>
                </a:cubicBezTo>
                <a:cubicBezTo>
                  <a:pt x="984" y="1335"/>
                  <a:pt x="975" y="1285"/>
                  <a:pt x="1008" y="1268"/>
                </a:cubicBezTo>
                <a:cubicBezTo>
                  <a:pt x="1018" y="1263"/>
                  <a:pt x="1029" y="1257"/>
                  <a:pt x="1039" y="1250"/>
                </a:cubicBezTo>
                <a:cubicBezTo>
                  <a:pt x="1039" y="1250"/>
                  <a:pt x="1039" y="1250"/>
                  <a:pt x="1039" y="1250"/>
                </a:cubicBezTo>
                <a:cubicBezTo>
                  <a:pt x="1070" y="1230"/>
                  <a:pt x="1110" y="1263"/>
                  <a:pt x="1127" y="1284"/>
                </a:cubicBezTo>
                <a:cubicBezTo>
                  <a:pt x="1199" y="1224"/>
                  <a:pt x="1199" y="1224"/>
                  <a:pt x="1199" y="1224"/>
                </a:cubicBezTo>
                <a:cubicBezTo>
                  <a:pt x="1181" y="1203"/>
                  <a:pt x="1155" y="1158"/>
                  <a:pt x="1181" y="1131"/>
                </a:cubicBezTo>
                <a:cubicBezTo>
                  <a:pt x="1181" y="1131"/>
                  <a:pt x="1181" y="1131"/>
                  <a:pt x="1181" y="1131"/>
                </a:cubicBezTo>
                <a:cubicBezTo>
                  <a:pt x="1189" y="1122"/>
                  <a:pt x="1196" y="1113"/>
                  <a:pt x="1204" y="1104"/>
                </a:cubicBezTo>
                <a:cubicBezTo>
                  <a:pt x="1204" y="1104"/>
                  <a:pt x="1204" y="1104"/>
                  <a:pt x="1204" y="1104"/>
                </a:cubicBezTo>
                <a:cubicBezTo>
                  <a:pt x="1225" y="1074"/>
                  <a:pt x="1274" y="1092"/>
                  <a:pt x="1298" y="1105"/>
                </a:cubicBezTo>
                <a:cubicBezTo>
                  <a:pt x="1345" y="1025"/>
                  <a:pt x="1345" y="1025"/>
                  <a:pt x="1345" y="1025"/>
                </a:cubicBezTo>
                <a:cubicBezTo>
                  <a:pt x="1321" y="1011"/>
                  <a:pt x="1281" y="977"/>
                  <a:pt x="1296" y="943"/>
                </a:cubicBezTo>
                <a:cubicBezTo>
                  <a:pt x="1296" y="943"/>
                  <a:pt x="1296" y="943"/>
                  <a:pt x="1296" y="943"/>
                </a:cubicBezTo>
                <a:cubicBezTo>
                  <a:pt x="1301" y="933"/>
                  <a:pt x="1305" y="922"/>
                  <a:pt x="1308" y="910"/>
                </a:cubicBezTo>
                <a:cubicBezTo>
                  <a:pt x="1308" y="910"/>
                  <a:pt x="1308" y="910"/>
                  <a:pt x="1308" y="910"/>
                </a:cubicBezTo>
                <a:cubicBezTo>
                  <a:pt x="1319" y="875"/>
                  <a:pt x="1370" y="874"/>
                  <a:pt x="1398" y="879"/>
                </a:cubicBezTo>
                <a:cubicBezTo>
                  <a:pt x="1414" y="787"/>
                  <a:pt x="1414" y="787"/>
                  <a:pt x="1414" y="787"/>
                </a:cubicBezTo>
                <a:cubicBezTo>
                  <a:pt x="1387" y="783"/>
                  <a:pt x="1338" y="765"/>
                  <a:pt x="1341" y="728"/>
                </a:cubicBezTo>
                <a:close/>
                <a:moveTo>
                  <a:pt x="707" y="1012"/>
                </a:moveTo>
                <a:cubicBezTo>
                  <a:pt x="540" y="1012"/>
                  <a:pt x="405" y="877"/>
                  <a:pt x="405" y="710"/>
                </a:cubicBezTo>
                <a:cubicBezTo>
                  <a:pt x="405" y="543"/>
                  <a:pt x="540" y="408"/>
                  <a:pt x="707" y="408"/>
                </a:cubicBezTo>
                <a:cubicBezTo>
                  <a:pt x="874" y="408"/>
                  <a:pt x="1009" y="543"/>
                  <a:pt x="1009" y="710"/>
                </a:cubicBezTo>
                <a:cubicBezTo>
                  <a:pt x="1009" y="877"/>
                  <a:pt x="874" y="1012"/>
                  <a:pt x="707" y="1012"/>
                </a:cubicBezTo>
                <a:close/>
              </a:path>
            </a:pathLst>
          </a:custGeom>
          <a:noFill/>
          <a:ln w="12700" cap="rnd">
            <a:solidFill>
              <a:schemeClr val="accent4"/>
            </a:solidFill>
            <a:prstDash val="solid"/>
            <a:round/>
            <a:headEnd/>
            <a:tailEnd/>
          </a:ln>
          <a:effectLst>
            <a:outerShdw blurRad="50800" dist="50800" dir="5400000" algn="ctr" rotWithShape="0">
              <a:srgbClr val="8064A2"/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131" name="Text inside 1"/>
          <p:cNvSpPr>
            <a:spLocks noChangeArrowheads="1"/>
          </p:cNvSpPr>
          <p:nvPr/>
        </p:nvSpPr>
        <p:spPr bwMode="auto">
          <a:xfrm>
            <a:off x="5214424" y="2147481"/>
            <a:ext cx="2488297" cy="2505655"/>
          </a:xfrm>
          <a:prstGeom prst="ellipse">
            <a:avLst/>
          </a:prstGeom>
          <a:noFill/>
          <a:ln w="12700" cap="flat">
            <a:noFill/>
            <a:prstDash val="solid"/>
            <a:miter lim="800000"/>
            <a:headEnd/>
            <a:tailEnd/>
          </a:ln>
        </p:spPr>
        <p:txBody>
          <a:bodyPr spcFirstLastPara="1" vert="horz" wrap="square" lIns="121920" tIns="60960" rIns="121920" bIns="60960" numCol="1" anchor="t" anchorCtr="0" compatLnSpc="1">
            <a:prstTxWarp prst="textArchUp">
              <a:avLst>
                <a:gd name="adj" fmla="val 10898530"/>
              </a:avLst>
            </a:prstTxWarp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Nexa Light"/>
              </a:rPr>
              <a:t>ЦИФРОВОЙ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Nexa Light"/>
              </a:rPr>
              <a:t> </a:t>
            </a:r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Nexa Light"/>
              </a:rPr>
              <a:t>ПРОФИЛЬ</a:t>
            </a:r>
            <a:endParaRPr lang="ru-RU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 inside 4"/>
          <p:cNvSpPr>
            <a:spLocks noChangeArrowheads="1"/>
          </p:cNvSpPr>
          <p:nvPr/>
        </p:nvSpPr>
        <p:spPr bwMode="auto">
          <a:xfrm rot="18499921">
            <a:off x="3468796" y="1709069"/>
            <a:ext cx="1684867" cy="1682835"/>
          </a:xfrm>
          <a:prstGeom prst="ellipse">
            <a:avLst/>
          </a:prstGeom>
          <a:noFill/>
          <a:ln w="12700" cap="flat">
            <a:noFill/>
            <a:prstDash val="solid"/>
            <a:miter lim="800000"/>
            <a:headEnd/>
            <a:tailEnd/>
          </a:ln>
        </p:spPr>
        <p:txBody>
          <a:bodyPr spcFirstLastPara="1" vert="horz" wrap="square" lIns="121920" tIns="60960" rIns="121920" bIns="60960" numCol="1" anchor="t" anchorCtr="0" compatLnSpc="1">
            <a:prstTxWarp prst="textArchUp">
              <a:avLst>
                <a:gd name="adj" fmla="val 10898530"/>
              </a:avLst>
            </a:prstTxWarp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Nexa Light"/>
              </a:rPr>
              <a:t>ПСИХОДИАГНОСТИКА</a:t>
            </a:r>
            <a:endParaRPr lang="ru-RU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Text inside 5"/>
          <p:cNvSpPr>
            <a:spLocks noChangeArrowheads="1"/>
          </p:cNvSpPr>
          <p:nvPr/>
        </p:nvSpPr>
        <p:spPr bwMode="auto">
          <a:xfrm rot="197181">
            <a:off x="6813455" y="462242"/>
            <a:ext cx="2075392" cy="2322307"/>
          </a:xfrm>
          <a:prstGeom prst="ellipse">
            <a:avLst/>
          </a:prstGeom>
          <a:noFill/>
          <a:ln w="12700" cap="flat">
            <a:noFill/>
            <a:prstDash val="solid"/>
            <a:miter lim="800000"/>
            <a:headEnd/>
            <a:tailEnd/>
          </a:ln>
        </p:spPr>
        <p:txBody>
          <a:bodyPr spcFirstLastPara="1" vert="horz" wrap="square" lIns="121920" tIns="60960" rIns="121920" bIns="60960" numCol="1" anchor="t" anchorCtr="0" compatLnSpc="1">
            <a:prstTxWarp prst="textArchUp">
              <a:avLst>
                <a:gd name="adj" fmla="val 10898530"/>
              </a:avLst>
            </a:prstTxWarp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ПРЕДПРИНИМАТЕЛЬСКИЕ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Text inside 3"/>
          <p:cNvSpPr>
            <a:spLocks noChangeArrowheads="1"/>
          </p:cNvSpPr>
          <p:nvPr/>
        </p:nvSpPr>
        <p:spPr bwMode="auto">
          <a:xfrm rot="797015">
            <a:off x="8024280" y="2733479"/>
            <a:ext cx="1654043" cy="1603504"/>
          </a:xfrm>
          <a:prstGeom prst="ellipse">
            <a:avLst/>
          </a:prstGeom>
          <a:noFill/>
          <a:ln w="12700" cap="flat">
            <a:noFill/>
            <a:prstDash val="solid"/>
            <a:miter lim="800000"/>
            <a:headEnd/>
            <a:tailEnd/>
          </a:ln>
        </p:spPr>
        <p:txBody>
          <a:bodyPr spcFirstLastPara="1" vert="horz" wrap="square" lIns="121920" tIns="60960" rIns="121920" bIns="60960" numCol="1" anchor="t" anchorCtr="0" compatLnSpc="1">
            <a:prstTxWarp prst="textArchUp">
              <a:avLst>
                <a:gd name="adj" fmla="val 10898530"/>
              </a:avLst>
            </a:prstTxWarp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ЛИДЕРСКИЕ</a:t>
            </a:r>
            <a:r>
              <a:rPr lang="ru-RU" sz="1400" b="1" dirty="0">
                <a:latin typeface="Nexa Light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inside 2"/>
          <p:cNvSpPr>
            <a:spLocks noChangeArrowheads="1"/>
          </p:cNvSpPr>
          <p:nvPr/>
        </p:nvSpPr>
        <p:spPr bwMode="auto">
          <a:xfrm rot="18596726">
            <a:off x="3802738" y="4170340"/>
            <a:ext cx="2253091" cy="2342644"/>
          </a:xfrm>
          <a:prstGeom prst="ellipse">
            <a:avLst/>
          </a:prstGeom>
          <a:noFill/>
          <a:ln w="12700" cap="flat">
            <a:noFill/>
            <a:prstDash val="solid"/>
            <a:miter lim="800000"/>
            <a:headEnd/>
            <a:tailEnd/>
          </a:ln>
        </p:spPr>
        <p:txBody>
          <a:bodyPr spcFirstLastPara="1" vert="horz" wrap="square" lIns="121920" tIns="60960" rIns="121920" bIns="60960" numCol="1" anchor="t" anchorCtr="0" compatLnSpc="1">
            <a:prstTxWarp prst="textArchUp">
              <a:avLst>
                <a:gd name="adj" fmla="val 10898530"/>
              </a:avLst>
            </a:prstTxWarp>
          </a:bodyPr>
          <a:lstStyle/>
          <a:p>
            <a:pPr algn="ctr"/>
            <a:r>
              <a:rPr lang="ru-RU" sz="18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Nexa Light"/>
              </a:rPr>
              <a:t>ПРОФОРИЕНТАЦИЯ</a:t>
            </a:r>
            <a:endParaRPr lang="ru-RU" sz="1867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4" name="Text box 04"/>
          <p:cNvGrpSpPr/>
          <p:nvPr/>
        </p:nvGrpSpPr>
        <p:grpSpPr>
          <a:xfrm>
            <a:off x="103275" y="1688948"/>
            <a:ext cx="3382237" cy="2096696"/>
            <a:chOff x="5628839" y="1003521"/>
            <a:chExt cx="1451827" cy="917315"/>
          </a:xfrm>
        </p:grpSpPr>
        <p:grpSp>
          <p:nvGrpSpPr>
            <p:cNvPr id="75" name="Lines"/>
            <p:cNvGrpSpPr/>
            <p:nvPr/>
          </p:nvGrpSpPr>
          <p:grpSpPr>
            <a:xfrm>
              <a:off x="5693969" y="1153626"/>
              <a:ext cx="1386697" cy="90084"/>
              <a:chOff x="5693969" y="1153626"/>
              <a:chExt cx="1386697" cy="90084"/>
            </a:xfrm>
          </p:grpSpPr>
          <p:sp>
            <p:nvSpPr>
              <p:cNvPr id="79" name="Line 4"/>
              <p:cNvSpPr>
                <a:spLocks noChangeShapeType="1"/>
              </p:cNvSpPr>
              <p:nvPr/>
            </p:nvSpPr>
            <p:spPr bwMode="auto">
              <a:xfrm>
                <a:off x="6874626" y="1243710"/>
                <a:ext cx="206040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80" name="Line 5"/>
              <p:cNvSpPr>
                <a:spLocks noChangeShapeType="1"/>
              </p:cNvSpPr>
              <p:nvPr/>
            </p:nvSpPr>
            <p:spPr bwMode="auto">
              <a:xfrm>
                <a:off x="5693969" y="1243710"/>
                <a:ext cx="206040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81" name="Line 6"/>
              <p:cNvSpPr>
                <a:spLocks noChangeShapeType="1"/>
              </p:cNvSpPr>
              <p:nvPr/>
            </p:nvSpPr>
            <p:spPr bwMode="auto">
              <a:xfrm>
                <a:off x="5936966" y="1153626"/>
                <a:ext cx="906577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76" name="Rectangle 7"/>
            <p:cNvSpPr>
              <a:spLocks noChangeArrowheads="1"/>
            </p:cNvSpPr>
            <p:nvPr/>
          </p:nvSpPr>
          <p:spPr bwMode="auto">
            <a:xfrm>
              <a:off x="5888133" y="1195988"/>
              <a:ext cx="989557" cy="98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67" b="1" dirty="0">
                  <a:latin typeface="Arial" pitchFamily="34" charset="0"/>
                  <a:cs typeface="Arial" pitchFamily="34" charset="0"/>
                </a:rPr>
                <a:t>ПСИХОДИАГНОСТИКА</a:t>
              </a:r>
            </a:p>
          </p:txBody>
        </p:sp>
        <p:sp>
          <p:nvSpPr>
            <p:cNvPr id="77" name="Rectangle 8"/>
            <p:cNvSpPr>
              <a:spLocks noChangeArrowheads="1"/>
            </p:cNvSpPr>
            <p:nvPr/>
          </p:nvSpPr>
          <p:spPr bwMode="auto">
            <a:xfrm>
              <a:off x="6381701" y="1003521"/>
              <a:ext cx="322106" cy="143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04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TextBox 04"/>
            <p:cNvSpPr txBox="1"/>
            <p:nvPr/>
          </p:nvSpPr>
          <p:spPr>
            <a:xfrm>
              <a:off x="5628839" y="1287795"/>
              <a:ext cx="1442166" cy="63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Диагностика психологического благополучия  и рисков  (в т.ч. суицид )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Диагностика наркозависимости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Диагностика уровня толерантности и этнической идентичности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Диагностика мотивации и тревожности</a:t>
              </a:r>
            </a:p>
          </p:txBody>
        </p:sp>
      </p:grpSp>
      <p:grpSp>
        <p:nvGrpSpPr>
          <p:cNvPr id="82" name="Text box 03"/>
          <p:cNvGrpSpPr/>
          <p:nvPr/>
        </p:nvGrpSpPr>
        <p:grpSpPr>
          <a:xfrm>
            <a:off x="9968720" y="2903992"/>
            <a:ext cx="1982473" cy="1173080"/>
            <a:chOff x="5892991" y="1005785"/>
            <a:chExt cx="872346" cy="485495"/>
          </a:xfrm>
        </p:grpSpPr>
        <p:grpSp>
          <p:nvGrpSpPr>
            <p:cNvPr id="83" name="Lines"/>
            <p:cNvGrpSpPr/>
            <p:nvPr/>
          </p:nvGrpSpPr>
          <p:grpSpPr>
            <a:xfrm>
              <a:off x="5892991" y="1154150"/>
              <a:ext cx="872346" cy="115216"/>
              <a:chOff x="5892991" y="1154150"/>
              <a:chExt cx="872346" cy="115216"/>
            </a:xfrm>
          </p:grpSpPr>
          <p:sp>
            <p:nvSpPr>
              <p:cNvPr id="87" name="Line 4"/>
              <p:cNvSpPr>
                <a:spLocks noChangeShapeType="1"/>
              </p:cNvSpPr>
              <p:nvPr/>
            </p:nvSpPr>
            <p:spPr bwMode="auto">
              <a:xfrm>
                <a:off x="6688467" y="1260814"/>
                <a:ext cx="76870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88" name="Line 5"/>
              <p:cNvSpPr>
                <a:spLocks noChangeShapeType="1"/>
              </p:cNvSpPr>
              <p:nvPr/>
            </p:nvSpPr>
            <p:spPr bwMode="auto">
              <a:xfrm>
                <a:off x="5892991" y="1269366"/>
                <a:ext cx="77373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89" name="Line 6"/>
              <p:cNvSpPr>
                <a:spLocks noChangeShapeType="1"/>
              </p:cNvSpPr>
              <p:nvPr/>
            </p:nvSpPr>
            <p:spPr bwMode="auto">
              <a:xfrm>
                <a:off x="6149849" y="1154150"/>
                <a:ext cx="377317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84" name="Rectangle 7"/>
            <p:cNvSpPr>
              <a:spLocks noChangeArrowheads="1"/>
            </p:cNvSpPr>
            <p:nvPr/>
          </p:nvSpPr>
          <p:spPr bwMode="auto">
            <a:xfrm>
              <a:off x="5967604" y="1185574"/>
              <a:ext cx="724991" cy="305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latin typeface="Nexa Light" charset="0"/>
                  <a:cs typeface="Arial" pitchFamily="34" charset="0"/>
                </a:rPr>
                <a:t>ЛИДЕРСКИЕ и УПРАВЛЕНЧЕСКИЕ способности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"/>
            <p:cNvSpPr>
              <a:spLocks noChangeArrowheads="1"/>
            </p:cNvSpPr>
            <p:nvPr/>
          </p:nvSpPr>
          <p:spPr bwMode="auto">
            <a:xfrm>
              <a:off x="6262246" y="1005785"/>
              <a:ext cx="121324" cy="135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03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Text box 05"/>
          <p:cNvGrpSpPr/>
          <p:nvPr/>
        </p:nvGrpSpPr>
        <p:grpSpPr>
          <a:xfrm>
            <a:off x="8998865" y="1124745"/>
            <a:ext cx="3073799" cy="864096"/>
            <a:chOff x="5901305" y="899412"/>
            <a:chExt cx="895824" cy="648072"/>
          </a:xfrm>
        </p:grpSpPr>
        <p:grpSp>
          <p:nvGrpSpPr>
            <p:cNvPr id="91" name="Lines"/>
            <p:cNvGrpSpPr/>
            <p:nvPr/>
          </p:nvGrpSpPr>
          <p:grpSpPr>
            <a:xfrm>
              <a:off x="5901305" y="1153626"/>
              <a:ext cx="895824" cy="155894"/>
              <a:chOff x="5901305" y="1153626"/>
              <a:chExt cx="895824" cy="155894"/>
            </a:xfrm>
          </p:grpSpPr>
          <p:sp>
            <p:nvSpPr>
              <p:cNvPr id="95" name="Line 4"/>
              <p:cNvSpPr>
                <a:spLocks noChangeShapeType="1"/>
              </p:cNvSpPr>
              <p:nvPr/>
            </p:nvSpPr>
            <p:spPr bwMode="auto">
              <a:xfrm>
                <a:off x="6720259" y="1309520"/>
                <a:ext cx="76870" cy="0"/>
              </a:xfrm>
              <a:prstGeom prst="line">
                <a:avLst/>
              </a:prstGeom>
              <a:noFill/>
              <a:ln w="1270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96" name="Line 5"/>
              <p:cNvSpPr>
                <a:spLocks noChangeShapeType="1"/>
              </p:cNvSpPr>
              <p:nvPr/>
            </p:nvSpPr>
            <p:spPr bwMode="auto">
              <a:xfrm>
                <a:off x="5901305" y="1309520"/>
                <a:ext cx="77373" cy="0"/>
              </a:xfrm>
              <a:prstGeom prst="line">
                <a:avLst/>
              </a:prstGeom>
              <a:noFill/>
              <a:ln w="1270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97" name="Line 6"/>
              <p:cNvSpPr>
                <a:spLocks noChangeShapeType="1"/>
              </p:cNvSpPr>
              <p:nvPr/>
            </p:nvSpPr>
            <p:spPr bwMode="auto">
              <a:xfrm>
                <a:off x="6149850" y="1153626"/>
                <a:ext cx="373622" cy="0"/>
              </a:xfrm>
              <a:prstGeom prst="line">
                <a:avLst/>
              </a:prstGeom>
              <a:noFill/>
              <a:ln w="1270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92" name="Rectangle 7"/>
            <p:cNvSpPr>
              <a:spLocks noChangeArrowheads="1"/>
            </p:cNvSpPr>
            <p:nvPr/>
          </p:nvSpPr>
          <p:spPr bwMode="auto">
            <a:xfrm>
              <a:off x="6004187" y="1224319"/>
              <a:ext cx="688728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latin typeface="Arial" pitchFamily="34" charset="0"/>
                  <a:cs typeface="Arial" pitchFamily="34" charset="0"/>
                </a:rPr>
                <a:t>ПРЕДПРИНИМАТЕЛЬСКИЕ способности</a:t>
              </a:r>
            </a:p>
          </p:txBody>
        </p:sp>
        <p:sp>
          <p:nvSpPr>
            <p:cNvPr id="93" name="Rectangle 8"/>
            <p:cNvSpPr>
              <a:spLocks noChangeArrowheads="1"/>
            </p:cNvSpPr>
            <p:nvPr/>
          </p:nvSpPr>
          <p:spPr bwMode="auto">
            <a:xfrm>
              <a:off x="6300037" y="899412"/>
              <a:ext cx="80355" cy="246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05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8" name="Text box 01"/>
          <p:cNvGrpSpPr/>
          <p:nvPr/>
        </p:nvGrpSpPr>
        <p:grpSpPr>
          <a:xfrm>
            <a:off x="6783344" y="4839942"/>
            <a:ext cx="5232456" cy="1659190"/>
            <a:chOff x="5678094" y="962883"/>
            <a:chExt cx="1442166" cy="884417"/>
          </a:xfrm>
        </p:grpSpPr>
        <p:grpSp>
          <p:nvGrpSpPr>
            <p:cNvPr id="99" name="Lines"/>
            <p:cNvGrpSpPr/>
            <p:nvPr/>
          </p:nvGrpSpPr>
          <p:grpSpPr>
            <a:xfrm>
              <a:off x="5873660" y="1153626"/>
              <a:ext cx="1176385" cy="90608"/>
              <a:chOff x="5873660" y="1153626"/>
              <a:chExt cx="1176385" cy="90608"/>
            </a:xfrm>
          </p:grpSpPr>
          <p:sp>
            <p:nvSpPr>
              <p:cNvPr id="103" name="Line 4"/>
              <p:cNvSpPr>
                <a:spLocks noChangeShapeType="1"/>
              </p:cNvSpPr>
              <p:nvPr/>
            </p:nvSpPr>
            <p:spPr bwMode="auto">
              <a:xfrm>
                <a:off x="6887209" y="1243710"/>
                <a:ext cx="162836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04" name="Line 5"/>
              <p:cNvSpPr>
                <a:spLocks noChangeShapeType="1"/>
              </p:cNvSpPr>
              <p:nvPr/>
            </p:nvSpPr>
            <p:spPr bwMode="auto">
              <a:xfrm>
                <a:off x="5873660" y="1244234"/>
                <a:ext cx="162836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05" name="Line 6"/>
              <p:cNvSpPr>
                <a:spLocks noChangeShapeType="1"/>
              </p:cNvSpPr>
              <p:nvPr/>
            </p:nvSpPr>
            <p:spPr bwMode="auto">
              <a:xfrm>
                <a:off x="6115672" y="1153626"/>
                <a:ext cx="651344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100" name="Rectangle 7"/>
            <p:cNvSpPr>
              <a:spLocks noChangeArrowheads="1"/>
            </p:cNvSpPr>
            <p:nvPr/>
          </p:nvSpPr>
          <p:spPr bwMode="auto">
            <a:xfrm>
              <a:off x="6094148" y="1190599"/>
              <a:ext cx="706592" cy="131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ЦИФРОВОЙ ПРОФИЛЬ</a:t>
              </a:r>
            </a:p>
          </p:txBody>
        </p:sp>
        <p:sp>
          <p:nvSpPr>
            <p:cNvPr id="101" name="Rectangle 8"/>
            <p:cNvSpPr>
              <a:spLocks noChangeArrowheads="1"/>
            </p:cNvSpPr>
            <p:nvPr/>
          </p:nvSpPr>
          <p:spPr bwMode="auto">
            <a:xfrm>
              <a:off x="6395201" y="962883"/>
              <a:ext cx="75993" cy="174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01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Box 04"/>
            <p:cNvSpPr txBox="1"/>
            <p:nvPr/>
          </p:nvSpPr>
          <p:spPr>
            <a:xfrm>
              <a:off x="5678094" y="1316710"/>
              <a:ext cx="1442166" cy="530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Топ профессий</a:t>
              </a:r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 (профессиональных ожиданий учащихся)</a:t>
              </a:r>
            </a:p>
            <a:p>
              <a:pPr algn="just"/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Карта талантов </a:t>
              </a:r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и интересов</a:t>
              </a:r>
            </a:p>
            <a:p>
              <a:pPr algn="just"/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Тенденции развития </a:t>
              </a:r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ученика/класса/школы. </a:t>
              </a:r>
            </a:p>
            <a:p>
              <a:pPr algn="just"/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Отчёт по показателям школы</a:t>
              </a:r>
            </a:p>
          </p:txBody>
        </p:sp>
      </p:grpSp>
      <p:grpSp>
        <p:nvGrpSpPr>
          <p:cNvPr id="106" name="Text box 02"/>
          <p:cNvGrpSpPr/>
          <p:nvPr/>
        </p:nvGrpSpPr>
        <p:grpSpPr>
          <a:xfrm>
            <a:off x="103275" y="4401841"/>
            <a:ext cx="3720172" cy="2051496"/>
            <a:chOff x="5550872" y="979861"/>
            <a:chExt cx="1832086" cy="585821"/>
          </a:xfrm>
        </p:grpSpPr>
        <p:grpSp>
          <p:nvGrpSpPr>
            <p:cNvPr id="107" name="Lines"/>
            <p:cNvGrpSpPr/>
            <p:nvPr/>
          </p:nvGrpSpPr>
          <p:grpSpPr>
            <a:xfrm>
              <a:off x="5647891" y="1078855"/>
              <a:ext cx="1570314" cy="73396"/>
              <a:chOff x="5647891" y="1078855"/>
              <a:chExt cx="1570314" cy="73396"/>
            </a:xfrm>
          </p:grpSpPr>
          <p:sp>
            <p:nvSpPr>
              <p:cNvPr id="111" name="Line 4"/>
              <p:cNvSpPr>
                <a:spLocks noChangeShapeType="1"/>
              </p:cNvSpPr>
              <p:nvPr/>
            </p:nvSpPr>
            <p:spPr bwMode="auto">
              <a:xfrm>
                <a:off x="6975797" y="1145819"/>
                <a:ext cx="242408" cy="0"/>
              </a:xfrm>
              <a:prstGeom prst="line">
                <a:avLst/>
              </a:prstGeom>
              <a:noFill/>
              <a:ln w="12700" cap="rnd">
                <a:solidFill>
                  <a:schemeClr val="accent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12" name="Line 5"/>
              <p:cNvSpPr>
                <a:spLocks noChangeShapeType="1"/>
              </p:cNvSpPr>
              <p:nvPr/>
            </p:nvSpPr>
            <p:spPr bwMode="auto">
              <a:xfrm>
                <a:off x="5647891" y="1152251"/>
                <a:ext cx="242408" cy="0"/>
              </a:xfrm>
              <a:prstGeom prst="line">
                <a:avLst/>
              </a:prstGeom>
              <a:noFill/>
              <a:ln w="12700" cap="rnd">
                <a:solidFill>
                  <a:schemeClr val="accent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13" name="Line 6"/>
              <p:cNvSpPr>
                <a:spLocks noChangeShapeType="1"/>
              </p:cNvSpPr>
              <p:nvPr/>
            </p:nvSpPr>
            <p:spPr bwMode="auto">
              <a:xfrm>
                <a:off x="5917105" y="1078855"/>
                <a:ext cx="1066590" cy="0"/>
              </a:xfrm>
              <a:prstGeom prst="line">
                <a:avLst/>
              </a:prstGeom>
              <a:noFill/>
              <a:ln w="12700" cap="rnd">
                <a:solidFill>
                  <a:schemeClr val="accent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108" name="Rectangle 7"/>
            <p:cNvSpPr>
              <a:spLocks noChangeArrowheads="1"/>
            </p:cNvSpPr>
            <p:nvPr/>
          </p:nvSpPr>
          <p:spPr bwMode="auto">
            <a:xfrm>
              <a:off x="5901412" y="1111175"/>
              <a:ext cx="1042333" cy="70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ПРОФОРИЕНТАЦИЯ</a:t>
              </a:r>
            </a:p>
          </p:txBody>
        </p:sp>
        <p:sp>
          <p:nvSpPr>
            <p:cNvPr id="109" name="Rectangle 8"/>
            <p:cNvSpPr>
              <a:spLocks noChangeArrowheads="1"/>
            </p:cNvSpPr>
            <p:nvPr/>
          </p:nvSpPr>
          <p:spPr bwMode="auto">
            <a:xfrm>
              <a:off x="6357462" y="979861"/>
              <a:ext cx="383467" cy="93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02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Box 04"/>
            <p:cNvSpPr txBox="1"/>
            <p:nvPr/>
          </p:nvSpPr>
          <p:spPr>
            <a:xfrm>
              <a:off x="5550872" y="1216968"/>
              <a:ext cx="1832086" cy="348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Таланты и способности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Ценности и профильная ориентация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Профессиональные интересы и склонности</a:t>
              </a:r>
            </a:p>
            <a:p>
              <a:r>
                <a:rPr lang="ru-RU" sz="14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Технические  и инновационные способности</a:t>
              </a:r>
            </a:p>
          </p:txBody>
        </p:sp>
      </p:grpSp>
      <p:grpSp>
        <p:nvGrpSpPr>
          <p:cNvPr id="119" name="Message"/>
          <p:cNvGrpSpPr/>
          <p:nvPr/>
        </p:nvGrpSpPr>
        <p:grpSpPr>
          <a:xfrm>
            <a:off x="7662369" y="1279597"/>
            <a:ext cx="469900" cy="463551"/>
            <a:chOff x="6651626" y="641350"/>
            <a:chExt cx="352425" cy="347663"/>
          </a:xfrm>
        </p:grpSpPr>
        <p:sp>
          <p:nvSpPr>
            <p:cNvPr id="120" name="Oval 312"/>
            <p:cNvSpPr>
              <a:spLocks noChangeArrowheads="1"/>
            </p:cNvSpPr>
            <p:nvPr/>
          </p:nvSpPr>
          <p:spPr bwMode="auto">
            <a:xfrm>
              <a:off x="6732588" y="803275"/>
              <a:ext cx="185738" cy="18573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1" name="Freeform 313"/>
            <p:cNvSpPr>
              <a:spLocks noEditPoints="1"/>
            </p:cNvSpPr>
            <p:nvPr/>
          </p:nvSpPr>
          <p:spPr bwMode="auto">
            <a:xfrm>
              <a:off x="6773863" y="842963"/>
              <a:ext cx="104775" cy="104775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42" y="4"/>
                </a:cxn>
                <a:cxn ang="0">
                  <a:pos x="42" y="25"/>
                </a:cxn>
                <a:cxn ang="0">
                  <a:pos x="46" y="29"/>
                </a:cxn>
                <a:cxn ang="0">
                  <a:pos x="50" y="25"/>
                </a:cxn>
                <a:cxn ang="0">
                  <a:pos x="50" y="4"/>
                </a:cxn>
                <a:cxn ang="0">
                  <a:pos x="46" y="0"/>
                </a:cxn>
                <a:cxn ang="0">
                  <a:pos x="25" y="42"/>
                </a:cxn>
                <a:cxn ang="0">
                  <a:pos x="4" y="42"/>
                </a:cxn>
                <a:cxn ang="0">
                  <a:pos x="0" y="46"/>
                </a:cxn>
                <a:cxn ang="0">
                  <a:pos x="4" y="50"/>
                </a:cxn>
                <a:cxn ang="0">
                  <a:pos x="25" y="50"/>
                </a:cxn>
                <a:cxn ang="0">
                  <a:pos x="29" y="46"/>
                </a:cxn>
                <a:cxn ang="0">
                  <a:pos x="25" y="42"/>
                </a:cxn>
                <a:cxn ang="0">
                  <a:pos x="46" y="64"/>
                </a:cxn>
                <a:cxn ang="0">
                  <a:pos x="42" y="68"/>
                </a:cxn>
                <a:cxn ang="0">
                  <a:pos x="42" y="89"/>
                </a:cxn>
                <a:cxn ang="0">
                  <a:pos x="46" y="93"/>
                </a:cxn>
                <a:cxn ang="0">
                  <a:pos x="50" y="89"/>
                </a:cxn>
                <a:cxn ang="0">
                  <a:pos x="50" y="68"/>
                </a:cxn>
                <a:cxn ang="0">
                  <a:pos x="46" y="64"/>
                </a:cxn>
                <a:cxn ang="0">
                  <a:pos x="89" y="42"/>
                </a:cxn>
                <a:cxn ang="0">
                  <a:pos x="67" y="42"/>
                </a:cxn>
                <a:cxn ang="0">
                  <a:pos x="63" y="46"/>
                </a:cxn>
                <a:cxn ang="0">
                  <a:pos x="67" y="50"/>
                </a:cxn>
                <a:cxn ang="0">
                  <a:pos x="89" y="50"/>
                </a:cxn>
                <a:cxn ang="0">
                  <a:pos x="93" y="46"/>
                </a:cxn>
                <a:cxn ang="0">
                  <a:pos x="89" y="42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44" y="0"/>
                    <a:pt x="42" y="2"/>
                    <a:pt x="42" y="4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8"/>
                    <a:pt x="44" y="29"/>
                    <a:pt x="46" y="29"/>
                  </a:cubicBezTo>
                  <a:cubicBezTo>
                    <a:pt x="48" y="29"/>
                    <a:pt x="50" y="28"/>
                    <a:pt x="50" y="25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lose/>
                  <a:moveTo>
                    <a:pt x="25" y="42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1" y="42"/>
                    <a:pt x="0" y="44"/>
                    <a:pt x="0" y="46"/>
                  </a:cubicBezTo>
                  <a:cubicBezTo>
                    <a:pt x="0" y="49"/>
                    <a:pt x="1" y="50"/>
                    <a:pt x="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7" y="50"/>
                    <a:pt x="29" y="49"/>
                    <a:pt x="29" y="46"/>
                  </a:cubicBezTo>
                  <a:cubicBezTo>
                    <a:pt x="29" y="44"/>
                    <a:pt x="27" y="42"/>
                    <a:pt x="25" y="42"/>
                  </a:cubicBezTo>
                  <a:close/>
                  <a:moveTo>
                    <a:pt x="46" y="64"/>
                  </a:moveTo>
                  <a:cubicBezTo>
                    <a:pt x="44" y="64"/>
                    <a:pt x="42" y="65"/>
                    <a:pt x="42" y="6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91"/>
                    <a:pt x="44" y="93"/>
                    <a:pt x="46" y="93"/>
                  </a:cubicBezTo>
                  <a:cubicBezTo>
                    <a:pt x="48" y="93"/>
                    <a:pt x="50" y="91"/>
                    <a:pt x="50" y="89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5"/>
                    <a:pt x="48" y="64"/>
                    <a:pt x="46" y="64"/>
                  </a:cubicBezTo>
                  <a:close/>
                  <a:moveTo>
                    <a:pt x="89" y="42"/>
                  </a:moveTo>
                  <a:cubicBezTo>
                    <a:pt x="67" y="42"/>
                    <a:pt x="67" y="42"/>
                    <a:pt x="67" y="42"/>
                  </a:cubicBezTo>
                  <a:cubicBezTo>
                    <a:pt x="65" y="42"/>
                    <a:pt x="63" y="44"/>
                    <a:pt x="63" y="46"/>
                  </a:cubicBezTo>
                  <a:cubicBezTo>
                    <a:pt x="63" y="49"/>
                    <a:pt x="65" y="50"/>
                    <a:pt x="67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91" y="50"/>
                    <a:pt x="93" y="49"/>
                    <a:pt x="93" y="46"/>
                  </a:cubicBezTo>
                  <a:cubicBezTo>
                    <a:pt x="93" y="44"/>
                    <a:pt x="91" y="42"/>
                    <a:pt x="89" y="4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2" name="Freeform 314"/>
            <p:cNvSpPr>
              <a:spLocks/>
            </p:cNvSpPr>
            <p:nvPr/>
          </p:nvSpPr>
          <p:spPr bwMode="auto">
            <a:xfrm>
              <a:off x="6656388" y="646113"/>
              <a:ext cx="342900" cy="180975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201" y="99"/>
                </a:cxn>
                <a:cxn ang="0">
                  <a:pos x="0" y="99"/>
                </a:cxn>
                <a:cxn ang="0">
                  <a:pos x="0" y="114"/>
                </a:cxn>
                <a:cxn ang="0">
                  <a:pos x="216" y="114"/>
                </a:cxn>
                <a:cxn ang="0">
                  <a:pos x="216" y="0"/>
                </a:cxn>
                <a:cxn ang="0">
                  <a:pos x="201" y="0"/>
                </a:cxn>
              </a:cxnLst>
              <a:rect l="0" t="0" r="r" b="b"/>
              <a:pathLst>
                <a:path w="216" h="114">
                  <a:moveTo>
                    <a:pt x="201" y="0"/>
                  </a:moveTo>
                  <a:lnTo>
                    <a:pt x="201" y="99"/>
                  </a:lnTo>
                  <a:lnTo>
                    <a:pt x="0" y="99"/>
                  </a:lnTo>
                  <a:lnTo>
                    <a:pt x="0" y="114"/>
                  </a:lnTo>
                  <a:lnTo>
                    <a:pt x="216" y="114"/>
                  </a:lnTo>
                  <a:lnTo>
                    <a:pt x="216" y="0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3" name="Freeform 315"/>
            <p:cNvSpPr>
              <a:spLocks noEditPoints="1"/>
            </p:cNvSpPr>
            <p:nvPr/>
          </p:nvSpPr>
          <p:spPr bwMode="auto">
            <a:xfrm>
              <a:off x="6651626" y="641350"/>
              <a:ext cx="352425" cy="190500"/>
            </a:xfrm>
            <a:custGeom>
              <a:avLst/>
              <a:gdLst/>
              <a:ahLst/>
              <a:cxnLst>
                <a:cxn ang="0">
                  <a:pos x="309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66"/>
                </a:cxn>
                <a:cxn ang="0">
                  <a:pos x="4" y="170"/>
                </a:cxn>
                <a:cxn ang="0">
                  <a:pos x="309" y="170"/>
                </a:cxn>
                <a:cxn ang="0">
                  <a:pos x="313" y="166"/>
                </a:cxn>
                <a:cxn ang="0">
                  <a:pos x="313" y="4"/>
                </a:cxn>
                <a:cxn ang="0">
                  <a:pos x="309" y="0"/>
                </a:cxn>
                <a:cxn ang="0">
                  <a:pos x="188" y="82"/>
                </a:cxn>
                <a:cxn ang="0">
                  <a:pos x="188" y="82"/>
                </a:cxn>
                <a:cxn ang="0">
                  <a:pos x="156" y="103"/>
                </a:cxn>
                <a:cxn ang="0">
                  <a:pos x="17" y="8"/>
                </a:cxn>
                <a:cxn ang="0">
                  <a:pos x="296" y="8"/>
                </a:cxn>
                <a:cxn ang="0">
                  <a:pos x="188" y="82"/>
                </a:cxn>
                <a:cxn ang="0">
                  <a:pos x="115" y="85"/>
                </a:cxn>
                <a:cxn ang="0">
                  <a:pos x="8" y="158"/>
                </a:cxn>
                <a:cxn ang="0">
                  <a:pos x="8" y="12"/>
                </a:cxn>
                <a:cxn ang="0">
                  <a:pos x="115" y="85"/>
                </a:cxn>
                <a:cxn ang="0">
                  <a:pos x="122" y="90"/>
                </a:cxn>
                <a:cxn ang="0">
                  <a:pos x="122" y="90"/>
                </a:cxn>
                <a:cxn ang="0">
                  <a:pos x="154" y="111"/>
                </a:cxn>
                <a:cxn ang="0">
                  <a:pos x="159" y="111"/>
                </a:cxn>
                <a:cxn ang="0">
                  <a:pos x="190" y="90"/>
                </a:cxn>
                <a:cxn ang="0">
                  <a:pos x="296" y="162"/>
                </a:cxn>
                <a:cxn ang="0">
                  <a:pos x="17" y="162"/>
                </a:cxn>
                <a:cxn ang="0">
                  <a:pos x="122" y="90"/>
                </a:cxn>
                <a:cxn ang="0">
                  <a:pos x="198" y="85"/>
                </a:cxn>
                <a:cxn ang="0">
                  <a:pos x="305" y="12"/>
                </a:cxn>
                <a:cxn ang="0">
                  <a:pos x="305" y="158"/>
                </a:cxn>
                <a:cxn ang="0">
                  <a:pos x="198" y="85"/>
                </a:cxn>
              </a:cxnLst>
              <a:rect l="0" t="0" r="r" b="b"/>
              <a:pathLst>
                <a:path w="313" h="170">
                  <a:moveTo>
                    <a:pt x="30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8"/>
                    <a:pt x="2" y="170"/>
                    <a:pt x="4" y="170"/>
                  </a:cubicBezTo>
                  <a:cubicBezTo>
                    <a:pt x="309" y="170"/>
                    <a:pt x="309" y="170"/>
                    <a:pt x="309" y="170"/>
                  </a:cubicBezTo>
                  <a:cubicBezTo>
                    <a:pt x="311" y="170"/>
                    <a:pt x="313" y="168"/>
                    <a:pt x="313" y="166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3" y="2"/>
                    <a:pt x="311" y="0"/>
                    <a:pt x="309" y="0"/>
                  </a:cubicBezTo>
                  <a:close/>
                  <a:moveTo>
                    <a:pt x="188" y="82"/>
                  </a:moveTo>
                  <a:cubicBezTo>
                    <a:pt x="188" y="82"/>
                    <a:pt x="188" y="82"/>
                    <a:pt x="188" y="82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96" y="8"/>
                    <a:pt x="296" y="8"/>
                    <a:pt x="296" y="8"/>
                  </a:cubicBezTo>
                  <a:lnTo>
                    <a:pt x="188" y="82"/>
                  </a:lnTo>
                  <a:close/>
                  <a:moveTo>
                    <a:pt x="115" y="85"/>
                  </a:moveTo>
                  <a:cubicBezTo>
                    <a:pt x="8" y="158"/>
                    <a:pt x="8" y="158"/>
                    <a:pt x="8" y="158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115" y="85"/>
                  </a:lnTo>
                  <a:close/>
                  <a:moveTo>
                    <a:pt x="122" y="90"/>
                  </a:moveTo>
                  <a:cubicBezTo>
                    <a:pt x="122" y="90"/>
                    <a:pt x="122" y="90"/>
                    <a:pt x="122" y="90"/>
                  </a:cubicBezTo>
                  <a:cubicBezTo>
                    <a:pt x="154" y="111"/>
                    <a:pt x="154" y="111"/>
                    <a:pt x="154" y="111"/>
                  </a:cubicBezTo>
                  <a:cubicBezTo>
                    <a:pt x="156" y="112"/>
                    <a:pt x="157" y="112"/>
                    <a:pt x="159" y="111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296" y="162"/>
                    <a:pt x="296" y="162"/>
                    <a:pt x="296" y="162"/>
                  </a:cubicBezTo>
                  <a:cubicBezTo>
                    <a:pt x="17" y="162"/>
                    <a:pt x="17" y="162"/>
                    <a:pt x="17" y="162"/>
                  </a:cubicBezTo>
                  <a:lnTo>
                    <a:pt x="122" y="90"/>
                  </a:lnTo>
                  <a:close/>
                  <a:moveTo>
                    <a:pt x="198" y="85"/>
                  </a:moveTo>
                  <a:cubicBezTo>
                    <a:pt x="305" y="12"/>
                    <a:pt x="305" y="12"/>
                    <a:pt x="305" y="12"/>
                  </a:cubicBezTo>
                  <a:cubicBezTo>
                    <a:pt x="305" y="158"/>
                    <a:pt x="305" y="158"/>
                    <a:pt x="305" y="158"/>
                  </a:cubicBezTo>
                  <a:lnTo>
                    <a:pt x="198" y="85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</p:grpSp>
      <p:grpSp>
        <p:nvGrpSpPr>
          <p:cNvPr id="124" name="Gear"/>
          <p:cNvGrpSpPr/>
          <p:nvPr/>
        </p:nvGrpSpPr>
        <p:grpSpPr>
          <a:xfrm>
            <a:off x="4079776" y="2353361"/>
            <a:ext cx="469900" cy="427567"/>
            <a:chOff x="6151563" y="665163"/>
            <a:chExt cx="352425" cy="320675"/>
          </a:xfrm>
        </p:grpSpPr>
        <p:sp>
          <p:nvSpPr>
            <p:cNvPr id="127" name="Freeform 316"/>
            <p:cNvSpPr>
              <a:spLocks noEditPoints="1"/>
            </p:cNvSpPr>
            <p:nvPr/>
          </p:nvSpPr>
          <p:spPr bwMode="auto">
            <a:xfrm>
              <a:off x="6175376" y="665163"/>
              <a:ext cx="304800" cy="306388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19" y="153"/>
                </a:cxn>
                <a:cxn ang="0">
                  <a:pos x="19" y="184"/>
                </a:cxn>
                <a:cxn ang="0">
                  <a:pos x="22" y="210"/>
                </a:cxn>
                <a:cxn ang="0">
                  <a:pos x="44" y="209"/>
                </a:cxn>
                <a:cxn ang="0">
                  <a:pos x="58" y="236"/>
                </a:cxn>
                <a:cxn ang="0">
                  <a:pos x="75" y="257"/>
                </a:cxn>
                <a:cxn ang="0">
                  <a:pos x="93" y="246"/>
                </a:cxn>
                <a:cxn ang="0">
                  <a:pos x="119" y="261"/>
                </a:cxn>
                <a:cxn ang="0">
                  <a:pos x="144" y="272"/>
                </a:cxn>
                <a:cxn ang="0">
                  <a:pos x="154" y="253"/>
                </a:cxn>
                <a:cxn ang="0">
                  <a:pos x="184" y="253"/>
                </a:cxn>
                <a:cxn ang="0">
                  <a:pos x="211" y="250"/>
                </a:cxn>
                <a:cxn ang="0">
                  <a:pos x="210" y="229"/>
                </a:cxn>
                <a:cxn ang="0">
                  <a:pos x="237" y="214"/>
                </a:cxn>
                <a:cxn ang="0">
                  <a:pos x="258" y="197"/>
                </a:cxn>
                <a:cxn ang="0">
                  <a:pos x="247" y="179"/>
                </a:cxn>
                <a:cxn ang="0">
                  <a:pos x="262" y="153"/>
                </a:cxn>
                <a:cxn ang="0">
                  <a:pos x="272" y="129"/>
                </a:cxn>
                <a:cxn ang="0">
                  <a:pos x="254" y="118"/>
                </a:cxn>
                <a:cxn ang="0">
                  <a:pos x="254" y="88"/>
                </a:cxn>
                <a:cxn ang="0">
                  <a:pos x="251" y="62"/>
                </a:cxn>
                <a:cxn ang="0">
                  <a:pos x="229" y="62"/>
                </a:cxn>
                <a:cxn ang="0">
                  <a:pos x="214" y="36"/>
                </a:cxn>
                <a:cxn ang="0">
                  <a:pos x="198" y="14"/>
                </a:cxn>
                <a:cxn ang="0">
                  <a:pos x="180" y="25"/>
                </a:cxn>
                <a:cxn ang="0">
                  <a:pos x="154" y="10"/>
                </a:cxn>
                <a:cxn ang="0">
                  <a:pos x="129" y="0"/>
                </a:cxn>
                <a:cxn ang="0">
                  <a:pos x="119" y="18"/>
                </a:cxn>
                <a:cxn ang="0">
                  <a:pos x="89" y="18"/>
                </a:cxn>
                <a:cxn ang="0">
                  <a:pos x="62" y="22"/>
                </a:cxn>
                <a:cxn ang="0">
                  <a:pos x="63" y="43"/>
                </a:cxn>
                <a:cxn ang="0">
                  <a:pos x="36" y="58"/>
                </a:cxn>
                <a:cxn ang="0">
                  <a:pos x="15" y="74"/>
                </a:cxn>
                <a:cxn ang="0">
                  <a:pos x="26" y="92"/>
                </a:cxn>
                <a:cxn ang="0">
                  <a:pos x="11" y="118"/>
                </a:cxn>
                <a:cxn ang="0">
                  <a:pos x="96" y="136"/>
                </a:cxn>
                <a:cxn ang="0">
                  <a:pos x="177" y="136"/>
                </a:cxn>
                <a:cxn ang="0">
                  <a:pos x="96" y="136"/>
                </a:cxn>
              </a:cxnLst>
              <a:rect l="0" t="0" r="r" b="b"/>
              <a:pathLst>
                <a:path w="272" h="272">
                  <a:moveTo>
                    <a:pt x="0" y="129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9"/>
                    <a:pt x="5" y="153"/>
                    <a:pt x="11" y="153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20" y="162"/>
                    <a:pt x="23" y="171"/>
                    <a:pt x="26" y="179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4" y="186"/>
                    <a:pt x="12" y="193"/>
                    <a:pt x="15" y="198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5" y="215"/>
                    <a:pt x="31" y="216"/>
                    <a:pt x="36" y="214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9" y="217"/>
                    <a:pt x="56" y="223"/>
                    <a:pt x="63" y="229"/>
                  </a:cubicBezTo>
                  <a:cubicBezTo>
                    <a:pt x="58" y="236"/>
                    <a:pt x="58" y="236"/>
                    <a:pt x="58" y="236"/>
                  </a:cubicBezTo>
                  <a:cubicBezTo>
                    <a:pt x="56" y="241"/>
                    <a:pt x="57" y="247"/>
                    <a:pt x="62" y="250"/>
                  </a:cubicBezTo>
                  <a:cubicBezTo>
                    <a:pt x="75" y="257"/>
                    <a:pt x="75" y="257"/>
                    <a:pt x="75" y="257"/>
                  </a:cubicBezTo>
                  <a:cubicBezTo>
                    <a:pt x="80" y="260"/>
                    <a:pt x="86" y="258"/>
                    <a:pt x="89" y="253"/>
                  </a:cubicBezTo>
                  <a:cubicBezTo>
                    <a:pt x="93" y="246"/>
                    <a:pt x="93" y="246"/>
                    <a:pt x="93" y="246"/>
                  </a:cubicBezTo>
                  <a:cubicBezTo>
                    <a:pt x="101" y="249"/>
                    <a:pt x="110" y="252"/>
                    <a:pt x="119" y="253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9" y="267"/>
                    <a:pt x="124" y="272"/>
                    <a:pt x="129" y="272"/>
                  </a:cubicBezTo>
                  <a:cubicBezTo>
                    <a:pt x="144" y="272"/>
                    <a:pt x="144" y="272"/>
                    <a:pt x="144" y="272"/>
                  </a:cubicBezTo>
                  <a:cubicBezTo>
                    <a:pt x="149" y="272"/>
                    <a:pt x="154" y="267"/>
                    <a:pt x="154" y="261"/>
                  </a:cubicBezTo>
                  <a:cubicBezTo>
                    <a:pt x="154" y="253"/>
                    <a:pt x="154" y="253"/>
                    <a:pt x="154" y="253"/>
                  </a:cubicBezTo>
                  <a:cubicBezTo>
                    <a:pt x="163" y="252"/>
                    <a:pt x="172" y="249"/>
                    <a:pt x="180" y="246"/>
                  </a:cubicBezTo>
                  <a:cubicBezTo>
                    <a:pt x="184" y="253"/>
                    <a:pt x="184" y="253"/>
                    <a:pt x="184" y="253"/>
                  </a:cubicBezTo>
                  <a:cubicBezTo>
                    <a:pt x="187" y="258"/>
                    <a:pt x="193" y="260"/>
                    <a:pt x="198" y="257"/>
                  </a:cubicBezTo>
                  <a:cubicBezTo>
                    <a:pt x="211" y="250"/>
                    <a:pt x="211" y="250"/>
                    <a:pt x="211" y="250"/>
                  </a:cubicBezTo>
                  <a:cubicBezTo>
                    <a:pt x="215" y="247"/>
                    <a:pt x="217" y="241"/>
                    <a:pt x="214" y="236"/>
                  </a:cubicBezTo>
                  <a:cubicBezTo>
                    <a:pt x="210" y="229"/>
                    <a:pt x="210" y="229"/>
                    <a:pt x="210" y="229"/>
                  </a:cubicBezTo>
                  <a:cubicBezTo>
                    <a:pt x="217" y="223"/>
                    <a:pt x="224" y="217"/>
                    <a:pt x="229" y="209"/>
                  </a:cubicBezTo>
                  <a:cubicBezTo>
                    <a:pt x="237" y="214"/>
                    <a:pt x="237" y="214"/>
                    <a:pt x="237" y="214"/>
                  </a:cubicBezTo>
                  <a:cubicBezTo>
                    <a:pt x="241" y="216"/>
                    <a:pt x="248" y="215"/>
                    <a:pt x="251" y="210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61" y="193"/>
                    <a:pt x="259" y="186"/>
                    <a:pt x="254" y="184"/>
                  </a:cubicBezTo>
                  <a:cubicBezTo>
                    <a:pt x="247" y="179"/>
                    <a:pt x="247" y="179"/>
                    <a:pt x="247" y="179"/>
                  </a:cubicBezTo>
                  <a:cubicBezTo>
                    <a:pt x="250" y="171"/>
                    <a:pt x="252" y="162"/>
                    <a:pt x="254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8" y="153"/>
                    <a:pt x="272" y="149"/>
                    <a:pt x="272" y="143"/>
                  </a:cubicBezTo>
                  <a:cubicBezTo>
                    <a:pt x="272" y="129"/>
                    <a:pt x="272" y="129"/>
                    <a:pt x="272" y="129"/>
                  </a:cubicBezTo>
                  <a:cubicBezTo>
                    <a:pt x="272" y="123"/>
                    <a:pt x="268" y="118"/>
                    <a:pt x="262" y="118"/>
                  </a:cubicBezTo>
                  <a:cubicBezTo>
                    <a:pt x="254" y="118"/>
                    <a:pt x="254" y="118"/>
                    <a:pt x="254" y="118"/>
                  </a:cubicBezTo>
                  <a:cubicBezTo>
                    <a:pt x="252" y="109"/>
                    <a:pt x="250" y="100"/>
                    <a:pt x="247" y="92"/>
                  </a:cubicBezTo>
                  <a:cubicBezTo>
                    <a:pt x="254" y="88"/>
                    <a:pt x="254" y="88"/>
                    <a:pt x="254" y="88"/>
                  </a:cubicBezTo>
                  <a:cubicBezTo>
                    <a:pt x="259" y="85"/>
                    <a:pt x="261" y="79"/>
                    <a:pt x="258" y="74"/>
                  </a:cubicBezTo>
                  <a:cubicBezTo>
                    <a:pt x="251" y="62"/>
                    <a:pt x="251" y="62"/>
                    <a:pt x="251" y="62"/>
                  </a:cubicBezTo>
                  <a:cubicBezTo>
                    <a:pt x="248" y="57"/>
                    <a:pt x="241" y="55"/>
                    <a:pt x="237" y="58"/>
                  </a:cubicBezTo>
                  <a:cubicBezTo>
                    <a:pt x="229" y="62"/>
                    <a:pt x="229" y="62"/>
                    <a:pt x="229" y="62"/>
                  </a:cubicBezTo>
                  <a:cubicBezTo>
                    <a:pt x="224" y="55"/>
                    <a:pt x="217" y="49"/>
                    <a:pt x="210" y="43"/>
                  </a:cubicBezTo>
                  <a:cubicBezTo>
                    <a:pt x="214" y="36"/>
                    <a:pt x="214" y="36"/>
                    <a:pt x="214" y="36"/>
                  </a:cubicBezTo>
                  <a:cubicBezTo>
                    <a:pt x="217" y="31"/>
                    <a:pt x="215" y="24"/>
                    <a:pt x="211" y="22"/>
                  </a:cubicBezTo>
                  <a:cubicBezTo>
                    <a:pt x="198" y="14"/>
                    <a:pt x="198" y="14"/>
                    <a:pt x="198" y="14"/>
                  </a:cubicBezTo>
                  <a:cubicBezTo>
                    <a:pt x="193" y="12"/>
                    <a:pt x="187" y="13"/>
                    <a:pt x="184" y="18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2" y="22"/>
                    <a:pt x="163" y="20"/>
                    <a:pt x="154" y="18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49" y="0"/>
                    <a:pt x="14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4" y="0"/>
                    <a:pt x="119" y="4"/>
                    <a:pt x="119" y="10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0" y="20"/>
                    <a:pt x="101" y="22"/>
                    <a:pt x="93" y="2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6" y="13"/>
                    <a:pt x="80" y="12"/>
                    <a:pt x="75" y="1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7" y="24"/>
                    <a:pt x="56" y="31"/>
                    <a:pt x="58" y="36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56" y="49"/>
                    <a:pt x="49" y="55"/>
                    <a:pt x="44" y="62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1" y="55"/>
                    <a:pt x="25" y="57"/>
                    <a:pt x="22" y="62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2" y="79"/>
                    <a:pt x="14" y="85"/>
                    <a:pt x="19" y="88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3" y="100"/>
                    <a:pt x="20" y="109"/>
                    <a:pt x="19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23"/>
                    <a:pt x="0" y="129"/>
                  </a:cubicBezTo>
                  <a:close/>
                  <a:moveTo>
                    <a:pt x="96" y="136"/>
                  </a:moveTo>
                  <a:cubicBezTo>
                    <a:pt x="96" y="114"/>
                    <a:pt x="114" y="96"/>
                    <a:pt x="136" y="96"/>
                  </a:cubicBezTo>
                  <a:cubicBezTo>
                    <a:pt x="159" y="96"/>
                    <a:pt x="177" y="114"/>
                    <a:pt x="177" y="136"/>
                  </a:cubicBezTo>
                  <a:cubicBezTo>
                    <a:pt x="177" y="158"/>
                    <a:pt x="159" y="176"/>
                    <a:pt x="136" y="176"/>
                  </a:cubicBezTo>
                  <a:cubicBezTo>
                    <a:pt x="114" y="176"/>
                    <a:pt x="96" y="158"/>
                    <a:pt x="96" y="13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0" name="Freeform 317"/>
            <p:cNvSpPr>
              <a:spLocks/>
            </p:cNvSpPr>
            <p:nvPr/>
          </p:nvSpPr>
          <p:spPr bwMode="auto">
            <a:xfrm>
              <a:off x="6327776" y="665163"/>
              <a:ext cx="152400" cy="306388"/>
            </a:xfrm>
            <a:custGeom>
              <a:avLst/>
              <a:gdLst/>
              <a:ahLst/>
              <a:cxnLst>
                <a:cxn ang="0">
                  <a:pos x="136" y="129"/>
                </a:cxn>
                <a:cxn ang="0">
                  <a:pos x="126" y="118"/>
                </a:cxn>
                <a:cxn ang="0">
                  <a:pos x="118" y="118"/>
                </a:cxn>
                <a:cxn ang="0">
                  <a:pos x="111" y="92"/>
                </a:cxn>
                <a:cxn ang="0">
                  <a:pos x="118" y="88"/>
                </a:cxn>
                <a:cxn ang="0">
                  <a:pos x="122" y="74"/>
                </a:cxn>
                <a:cxn ang="0">
                  <a:pos x="115" y="62"/>
                </a:cxn>
                <a:cxn ang="0">
                  <a:pos x="101" y="58"/>
                </a:cxn>
                <a:cxn ang="0">
                  <a:pos x="93" y="62"/>
                </a:cxn>
                <a:cxn ang="0">
                  <a:pos x="74" y="43"/>
                </a:cxn>
                <a:cxn ang="0">
                  <a:pos x="78" y="36"/>
                </a:cxn>
                <a:cxn ang="0">
                  <a:pos x="75" y="22"/>
                </a:cxn>
                <a:cxn ang="0">
                  <a:pos x="62" y="14"/>
                </a:cxn>
                <a:cxn ang="0">
                  <a:pos x="48" y="18"/>
                </a:cxn>
                <a:cxn ang="0">
                  <a:pos x="44" y="25"/>
                </a:cxn>
                <a:cxn ang="0">
                  <a:pos x="18" y="18"/>
                </a:cxn>
                <a:cxn ang="0">
                  <a:pos x="18" y="1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41" y="136"/>
                </a:cxn>
                <a:cxn ang="0">
                  <a:pos x="0" y="176"/>
                </a:cxn>
                <a:cxn ang="0">
                  <a:pos x="0" y="272"/>
                </a:cxn>
                <a:cxn ang="0">
                  <a:pos x="8" y="272"/>
                </a:cxn>
                <a:cxn ang="0">
                  <a:pos x="18" y="261"/>
                </a:cxn>
                <a:cxn ang="0">
                  <a:pos x="18" y="253"/>
                </a:cxn>
                <a:cxn ang="0">
                  <a:pos x="44" y="246"/>
                </a:cxn>
                <a:cxn ang="0">
                  <a:pos x="48" y="253"/>
                </a:cxn>
                <a:cxn ang="0">
                  <a:pos x="62" y="257"/>
                </a:cxn>
                <a:cxn ang="0">
                  <a:pos x="75" y="250"/>
                </a:cxn>
                <a:cxn ang="0">
                  <a:pos x="78" y="236"/>
                </a:cxn>
                <a:cxn ang="0">
                  <a:pos x="74" y="229"/>
                </a:cxn>
                <a:cxn ang="0">
                  <a:pos x="93" y="209"/>
                </a:cxn>
                <a:cxn ang="0">
                  <a:pos x="101" y="214"/>
                </a:cxn>
                <a:cxn ang="0">
                  <a:pos x="115" y="210"/>
                </a:cxn>
                <a:cxn ang="0">
                  <a:pos x="122" y="197"/>
                </a:cxn>
                <a:cxn ang="0">
                  <a:pos x="118" y="184"/>
                </a:cxn>
                <a:cxn ang="0">
                  <a:pos x="111" y="179"/>
                </a:cxn>
                <a:cxn ang="0">
                  <a:pos x="118" y="153"/>
                </a:cxn>
                <a:cxn ang="0">
                  <a:pos x="126" y="153"/>
                </a:cxn>
                <a:cxn ang="0">
                  <a:pos x="136" y="143"/>
                </a:cxn>
                <a:cxn ang="0">
                  <a:pos x="136" y="129"/>
                </a:cxn>
              </a:cxnLst>
              <a:rect l="0" t="0" r="r" b="b"/>
              <a:pathLst>
                <a:path w="136" h="272">
                  <a:moveTo>
                    <a:pt x="136" y="129"/>
                  </a:moveTo>
                  <a:cubicBezTo>
                    <a:pt x="136" y="123"/>
                    <a:pt x="132" y="118"/>
                    <a:pt x="126" y="118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16" y="109"/>
                    <a:pt x="114" y="100"/>
                    <a:pt x="111" y="92"/>
                  </a:cubicBezTo>
                  <a:cubicBezTo>
                    <a:pt x="118" y="88"/>
                    <a:pt x="118" y="88"/>
                    <a:pt x="118" y="88"/>
                  </a:cubicBezTo>
                  <a:cubicBezTo>
                    <a:pt x="123" y="85"/>
                    <a:pt x="125" y="79"/>
                    <a:pt x="122" y="74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2" y="57"/>
                    <a:pt x="105" y="55"/>
                    <a:pt x="101" y="58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88" y="55"/>
                    <a:pt x="81" y="49"/>
                    <a:pt x="74" y="43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81" y="31"/>
                    <a:pt x="79" y="24"/>
                    <a:pt x="75" y="22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7" y="12"/>
                    <a:pt x="51" y="13"/>
                    <a:pt x="48" y="18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6" y="22"/>
                    <a:pt x="27" y="20"/>
                    <a:pt x="18" y="1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4"/>
                    <a:pt x="13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3" y="96"/>
                    <a:pt x="41" y="114"/>
                    <a:pt x="41" y="136"/>
                  </a:cubicBezTo>
                  <a:cubicBezTo>
                    <a:pt x="41" y="158"/>
                    <a:pt x="23" y="176"/>
                    <a:pt x="0" y="17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8" y="272"/>
                    <a:pt x="8" y="272"/>
                    <a:pt x="8" y="272"/>
                  </a:cubicBezTo>
                  <a:cubicBezTo>
                    <a:pt x="13" y="272"/>
                    <a:pt x="18" y="267"/>
                    <a:pt x="18" y="261"/>
                  </a:cubicBezTo>
                  <a:cubicBezTo>
                    <a:pt x="18" y="253"/>
                    <a:pt x="18" y="253"/>
                    <a:pt x="18" y="253"/>
                  </a:cubicBezTo>
                  <a:cubicBezTo>
                    <a:pt x="27" y="252"/>
                    <a:pt x="36" y="249"/>
                    <a:pt x="44" y="246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51" y="258"/>
                    <a:pt x="57" y="260"/>
                    <a:pt x="62" y="257"/>
                  </a:cubicBezTo>
                  <a:cubicBezTo>
                    <a:pt x="75" y="250"/>
                    <a:pt x="75" y="250"/>
                    <a:pt x="75" y="250"/>
                  </a:cubicBezTo>
                  <a:cubicBezTo>
                    <a:pt x="79" y="247"/>
                    <a:pt x="81" y="241"/>
                    <a:pt x="78" y="236"/>
                  </a:cubicBezTo>
                  <a:cubicBezTo>
                    <a:pt x="74" y="229"/>
                    <a:pt x="74" y="229"/>
                    <a:pt x="74" y="229"/>
                  </a:cubicBezTo>
                  <a:cubicBezTo>
                    <a:pt x="81" y="223"/>
                    <a:pt x="88" y="217"/>
                    <a:pt x="93" y="209"/>
                  </a:cubicBezTo>
                  <a:cubicBezTo>
                    <a:pt x="101" y="214"/>
                    <a:pt x="101" y="214"/>
                    <a:pt x="101" y="214"/>
                  </a:cubicBezTo>
                  <a:cubicBezTo>
                    <a:pt x="105" y="216"/>
                    <a:pt x="112" y="215"/>
                    <a:pt x="115" y="210"/>
                  </a:cubicBezTo>
                  <a:cubicBezTo>
                    <a:pt x="122" y="197"/>
                    <a:pt x="122" y="197"/>
                    <a:pt x="122" y="197"/>
                  </a:cubicBezTo>
                  <a:cubicBezTo>
                    <a:pt x="125" y="193"/>
                    <a:pt x="123" y="186"/>
                    <a:pt x="118" y="184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14" y="171"/>
                    <a:pt x="116" y="162"/>
                    <a:pt x="118" y="153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32" y="153"/>
                    <a:pt x="136" y="149"/>
                    <a:pt x="136" y="143"/>
                  </a:cubicBezTo>
                  <a:lnTo>
                    <a:pt x="136" y="12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>
                <a:solidFill>
                  <a:srgbClr val="DE930D"/>
                </a:solidFill>
              </a:endParaRPr>
            </a:p>
          </p:txBody>
        </p:sp>
        <p:sp>
          <p:nvSpPr>
            <p:cNvPr id="133" name="Freeform 318"/>
            <p:cNvSpPr>
              <a:spLocks noEditPoints="1"/>
            </p:cNvSpPr>
            <p:nvPr/>
          </p:nvSpPr>
          <p:spPr bwMode="auto">
            <a:xfrm>
              <a:off x="6151563" y="674688"/>
              <a:ext cx="352425" cy="311150"/>
            </a:xfrm>
            <a:custGeom>
              <a:avLst/>
              <a:gdLst/>
              <a:ahLst/>
              <a:cxnLst>
                <a:cxn ang="0">
                  <a:pos x="294" y="196"/>
                </a:cxn>
                <a:cxn ang="0">
                  <a:pos x="289" y="198"/>
                </a:cxn>
                <a:cxn ang="0">
                  <a:pos x="208" y="268"/>
                </a:cxn>
                <a:cxn ang="0">
                  <a:pos x="206" y="273"/>
                </a:cxn>
                <a:cxn ang="0">
                  <a:pos x="211" y="275"/>
                </a:cxn>
                <a:cxn ang="0">
                  <a:pos x="296" y="202"/>
                </a:cxn>
                <a:cxn ang="0">
                  <a:pos x="294" y="196"/>
                </a:cxn>
                <a:cxn ang="0">
                  <a:pos x="309" y="150"/>
                </a:cxn>
                <a:cxn ang="0">
                  <a:pos x="305" y="154"/>
                </a:cxn>
                <a:cxn ang="0">
                  <a:pos x="299" y="176"/>
                </a:cxn>
                <a:cxn ang="0">
                  <a:pos x="301" y="181"/>
                </a:cxn>
                <a:cxn ang="0">
                  <a:pos x="306" y="178"/>
                </a:cxn>
                <a:cxn ang="0">
                  <a:pos x="313" y="155"/>
                </a:cxn>
                <a:cxn ang="0">
                  <a:pos x="309" y="150"/>
                </a:cxn>
                <a:cxn ang="0">
                  <a:pos x="61" y="2"/>
                </a:cxn>
                <a:cxn ang="0">
                  <a:pos x="10" y="70"/>
                </a:cxn>
                <a:cxn ang="0">
                  <a:pos x="13" y="75"/>
                </a:cxn>
                <a:cxn ang="0">
                  <a:pos x="18" y="73"/>
                </a:cxn>
                <a:cxn ang="0">
                  <a:pos x="66" y="8"/>
                </a:cxn>
                <a:cxn ang="0">
                  <a:pos x="67" y="2"/>
                </a:cxn>
                <a:cxn ang="0">
                  <a:pos x="61" y="2"/>
                </a:cxn>
                <a:cxn ang="0">
                  <a:pos x="7" y="93"/>
                </a:cxn>
                <a:cxn ang="0">
                  <a:pos x="3" y="96"/>
                </a:cxn>
                <a:cxn ang="0">
                  <a:pos x="0" y="127"/>
                </a:cxn>
                <a:cxn ang="0">
                  <a:pos x="4" y="131"/>
                </a:cxn>
                <a:cxn ang="0">
                  <a:pos x="8" y="127"/>
                </a:cxn>
                <a:cxn ang="0">
                  <a:pos x="11" y="98"/>
                </a:cxn>
                <a:cxn ang="0">
                  <a:pos x="7" y="93"/>
                </a:cxn>
                <a:cxn ang="0">
                  <a:pos x="225" y="128"/>
                </a:cxn>
                <a:cxn ang="0">
                  <a:pos x="221" y="124"/>
                </a:cxn>
                <a:cxn ang="0">
                  <a:pos x="200" y="124"/>
                </a:cxn>
                <a:cxn ang="0">
                  <a:pos x="161" y="83"/>
                </a:cxn>
                <a:cxn ang="0">
                  <a:pos x="161" y="62"/>
                </a:cxn>
                <a:cxn ang="0">
                  <a:pos x="157" y="58"/>
                </a:cxn>
                <a:cxn ang="0">
                  <a:pos x="153" y="62"/>
                </a:cxn>
                <a:cxn ang="0">
                  <a:pos x="153" y="83"/>
                </a:cxn>
                <a:cxn ang="0">
                  <a:pos x="112" y="122"/>
                </a:cxn>
                <a:cxn ang="0">
                  <a:pos x="92" y="122"/>
                </a:cxn>
                <a:cxn ang="0">
                  <a:pos x="88" y="126"/>
                </a:cxn>
                <a:cxn ang="0">
                  <a:pos x="92" y="130"/>
                </a:cxn>
                <a:cxn ang="0">
                  <a:pos x="112" y="130"/>
                </a:cxn>
                <a:cxn ang="0">
                  <a:pos x="151" y="171"/>
                </a:cxn>
                <a:cxn ang="0">
                  <a:pos x="151" y="191"/>
                </a:cxn>
                <a:cxn ang="0">
                  <a:pos x="155" y="195"/>
                </a:cxn>
                <a:cxn ang="0">
                  <a:pos x="159" y="191"/>
                </a:cxn>
                <a:cxn ang="0">
                  <a:pos x="159" y="171"/>
                </a:cxn>
                <a:cxn ang="0">
                  <a:pos x="200" y="132"/>
                </a:cxn>
                <a:cxn ang="0">
                  <a:pos x="221" y="132"/>
                </a:cxn>
                <a:cxn ang="0">
                  <a:pos x="225" y="128"/>
                </a:cxn>
                <a:cxn ang="0">
                  <a:pos x="156" y="163"/>
                </a:cxn>
                <a:cxn ang="0">
                  <a:pos x="120" y="127"/>
                </a:cxn>
                <a:cxn ang="0">
                  <a:pos x="156" y="91"/>
                </a:cxn>
                <a:cxn ang="0">
                  <a:pos x="192" y="127"/>
                </a:cxn>
                <a:cxn ang="0">
                  <a:pos x="156" y="163"/>
                </a:cxn>
              </a:cxnLst>
              <a:rect l="0" t="0" r="r" b="b"/>
              <a:pathLst>
                <a:path w="313" h="276">
                  <a:moveTo>
                    <a:pt x="294" y="196"/>
                  </a:moveTo>
                  <a:cubicBezTo>
                    <a:pt x="293" y="195"/>
                    <a:pt x="290" y="196"/>
                    <a:pt x="289" y="198"/>
                  </a:cubicBezTo>
                  <a:cubicBezTo>
                    <a:pt x="271" y="230"/>
                    <a:pt x="243" y="255"/>
                    <a:pt x="208" y="268"/>
                  </a:cubicBezTo>
                  <a:cubicBezTo>
                    <a:pt x="206" y="268"/>
                    <a:pt x="205" y="271"/>
                    <a:pt x="206" y="273"/>
                  </a:cubicBezTo>
                  <a:cubicBezTo>
                    <a:pt x="207" y="275"/>
                    <a:pt x="209" y="276"/>
                    <a:pt x="211" y="275"/>
                  </a:cubicBezTo>
                  <a:cubicBezTo>
                    <a:pt x="247" y="262"/>
                    <a:pt x="278" y="236"/>
                    <a:pt x="296" y="202"/>
                  </a:cubicBezTo>
                  <a:cubicBezTo>
                    <a:pt x="297" y="200"/>
                    <a:pt x="296" y="198"/>
                    <a:pt x="294" y="196"/>
                  </a:cubicBezTo>
                  <a:close/>
                  <a:moveTo>
                    <a:pt x="309" y="150"/>
                  </a:moveTo>
                  <a:cubicBezTo>
                    <a:pt x="307" y="150"/>
                    <a:pt x="305" y="151"/>
                    <a:pt x="305" y="154"/>
                  </a:cubicBezTo>
                  <a:cubicBezTo>
                    <a:pt x="303" y="161"/>
                    <a:pt x="301" y="168"/>
                    <a:pt x="299" y="176"/>
                  </a:cubicBezTo>
                  <a:cubicBezTo>
                    <a:pt x="298" y="178"/>
                    <a:pt x="299" y="180"/>
                    <a:pt x="301" y="181"/>
                  </a:cubicBezTo>
                  <a:cubicBezTo>
                    <a:pt x="303" y="181"/>
                    <a:pt x="306" y="180"/>
                    <a:pt x="306" y="178"/>
                  </a:cubicBezTo>
                  <a:cubicBezTo>
                    <a:pt x="309" y="171"/>
                    <a:pt x="311" y="163"/>
                    <a:pt x="313" y="155"/>
                  </a:cubicBezTo>
                  <a:cubicBezTo>
                    <a:pt x="313" y="153"/>
                    <a:pt x="312" y="151"/>
                    <a:pt x="309" y="150"/>
                  </a:cubicBezTo>
                  <a:close/>
                  <a:moveTo>
                    <a:pt x="61" y="2"/>
                  </a:moveTo>
                  <a:cubicBezTo>
                    <a:pt x="38" y="19"/>
                    <a:pt x="21" y="43"/>
                    <a:pt x="10" y="70"/>
                  </a:cubicBezTo>
                  <a:cubicBezTo>
                    <a:pt x="9" y="72"/>
                    <a:pt x="11" y="74"/>
                    <a:pt x="13" y="75"/>
                  </a:cubicBezTo>
                  <a:cubicBezTo>
                    <a:pt x="15" y="76"/>
                    <a:pt x="17" y="75"/>
                    <a:pt x="18" y="73"/>
                  </a:cubicBezTo>
                  <a:cubicBezTo>
                    <a:pt x="28" y="47"/>
                    <a:pt x="44" y="25"/>
                    <a:pt x="66" y="8"/>
                  </a:cubicBezTo>
                  <a:cubicBezTo>
                    <a:pt x="68" y="7"/>
                    <a:pt x="68" y="4"/>
                    <a:pt x="67" y="2"/>
                  </a:cubicBezTo>
                  <a:cubicBezTo>
                    <a:pt x="66" y="1"/>
                    <a:pt x="63" y="0"/>
                    <a:pt x="61" y="2"/>
                  </a:cubicBezTo>
                  <a:close/>
                  <a:moveTo>
                    <a:pt x="7" y="93"/>
                  </a:moveTo>
                  <a:cubicBezTo>
                    <a:pt x="5" y="93"/>
                    <a:pt x="3" y="94"/>
                    <a:pt x="3" y="96"/>
                  </a:cubicBezTo>
                  <a:cubicBezTo>
                    <a:pt x="1" y="106"/>
                    <a:pt x="0" y="116"/>
                    <a:pt x="0" y="127"/>
                  </a:cubicBezTo>
                  <a:cubicBezTo>
                    <a:pt x="0" y="129"/>
                    <a:pt x="2" y="131"/>
                    <a:pt x="4" y="131"/>
                  </a:cubicBezTo>
                  <a:cubicBezTo>
                    <a:pt x="6" y="131"/>
                    <a:pt x="8" y="129"/>
                    <a:pt x="8" y="127"/>
                  </a:cubicBezTo>
                  <a:cubicBezTo>
                    <a:pt x="8" y="117"/>
                    <a:pt x="9" y="107"/>
                    <a:pt x="11" y="98"/>
                  </a:cubicBezTo>
                  <a:cubicBezTo>
                    <a:pt x="11" y="96"/>
                    <a:pt x="10" y="93"/>
                    <a:pt x="7" y="93"/>
                  </a:cubicBezTo>
                  <a:close/>
                  <a:moveTo>
                    <a:pt x="225" y="128"/>
                  </a:moveTo>
                  <a:cubicBezTo>
                    <a:pt x="225" y="126"/>
                    <a:pt x="223" y="124"/>
                    <a:pt x="221" y="124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199" y="103"/>
                    <a:pt x="182" y="85"/>
                    <a:pt x="161" y="83"/>
                  </a:cubicBezTo>
                  <a:cubicBezTo>
                    <a:pt x="161" y="62"/>
                    <a:pt x="161" y="62"/>
                    <a:pt x="161" y="62"/>
                  </a:cubicBezTo>
                  <a:cubicBezTo>
                    <a:pt x="161" y="60"/>
                    <a:pt x="160" y="58"/>
                    <a:pt x="157" y="58"/>
                  </a:cubicBezTo>
                  <a:cubicBezTo>
                    <a:pt x="155" y="58"/>
                    <a:pt x="153" y="60"/>
                    <a:pt x="153" y="62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32" y="84"/>
                    <a:pt x="115" y="101"/>
                    <a:pt x="112" y="12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0" y="122"/>
                    <a:pt x="88" y="123"/>
                    <a:pt x="88" y="126"/>
                  </a:cubicBezTo>
                  <a:cubicBezTo>
                    <a:pt x="88" y="128"/>
                    <a:pt x="90" y="130"/>
                    <a:pt x="9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4" y="151"/>
                    <a:pt x="130" y="168"/>
                    <a:pt x="151" y="171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51" y="193"/>
                    <a:pt x="153" y="195"/>
                    <a:pt x="155" y="195"/>
                  </a:cubicBezTo>
                  <a:cubicBezTo>
                    <a:pt x="157" y="195"/>
                    <a:pt x="159" y="193"/>
                    <a:pt x="159" y="191"/>
                  </a:cubicBezTo>
                  <a:cubicBezTo>
                    <a:pt x="159" y="171"/>
                    <a:pt x="159" y="171"/>
                    <a:pt x="159" y="171"/>
                  </a:cubicBezTo>
                  <a:cubicBezTo>
                    <a:pt x="180" y="169"/>
                    <a:pt x="198" y="153"/>
                    <a:pt x="200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3" y="132"/>
                    <a:pt x="225" y="130"/>
                    <a:pt x="225" y="128"/>
                  </a:cubicBezTo>
                  <a:close/>
                  <a:moveTo>
                    <a:pt x="156" y="163"/>
                  </a:moveTo>
                  <a:cubicBezTo>
                    <a:pt x="136" y="163"/>
                    <a:pt x="120" y="147"/>
                    <a:pt x="120" y="127"/>
                  </a:cubicBezTo>
                  <a:cubicBezTo>
                    <a:pt x="120" y="107"/>
                    <a:pt x="136" y="91"/>
                    <a:pt x="156" y="91"/>
                  </a:cubicBezTo>
                  <a:cubicBezTo>
                    <a:pt x="176" y="91"/>
                    <a:pt x="192" y="107"/>
                    <a:pt x="192" y="127"/>
                  </a:cubicBezTo>
                  <a:cubicBezTo>
                    <a:pt x="192" y="147"/>
                    <a:pt x="176" y="163"/>
                    <a:pt x="156" y="16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</p:grpSp>
      <p:grpSp>
        <p:nvGrpSpPr>
          <p:cNvPr id="134" name="Globe"/>
          <p:cNvGrpSpPr/>
          <p:nvPr/>
        </p:nvGrpSpPr>
        <p:grpSpPr>
          <a:xfrm>
            <a:off x="8659236" y="3258004"/>
            <a:ext cx="357717" cy="469900"/>
            <a:chOff x="5691188" y="641350"/>
            <a:chExt cx="268288" cy="352425"/>
          </a:xfrm>
        </p:grpSpPr>
        <p:sp>
          <p:nvSpPr>
            <p:cNvPr id="135" name="Freeform 319"/>
            <p:cNvSpPr>
              <a:spLocks noEditPoints="1"/>
            </p:cNvSpPr>
            <p:nvPr/>
          </p:nvSpPr>
          <p:spPr bwMode="auto">
            <a:xfrm>
              <a:off x="5838826" y="641350"/>
              <a:ext cx="107950" cy="123825"/>
            </a:xfrm>
            <a:custGeom>
              <a:avLst/>
              <a:gdLst/>
              <a:ahLst/>
              <a:cxnLst>
                <a:cxn ang="0">
                  <a:pos x="80" y="17"/>
                </a:cxn>
                <a:cxn ang="0">
                  <a:pos x="17" y="17"/>
                </a:cxn>
                <a:cxn ang="0">
                  <a:pos x="17" y="80"/>
                </a:cxn>
                <a:cxn ang="0">
                  <a:pos x="49" y="111"/>
                </a:cxn>
                <a:cxn ang="0">
                  <a:pos x="80" y="80"/>
                </a:cxn>
                <a:cxn ang="0">
                  <a:pos x="80" y="17"/>
                </a:cxn>
                <a:cxn ang="0">
                  <a:pos x="49" y="69"/>
                </a:cxn>
                <a:cxn ang="0">
                  <a:pos x="28" y="48"/>
                </a:cxn>
                <a:cxn ang="0">
                  <a:pos x="49" y="28"/>
                </a:cxn>
                <a:cxn ang="0">
                  <a:pos x="69" y="48"/>
                </a:cxn>
                <a:cxn ang="0">
                  <a:pos x="49" y="69"/>
                </a:cxn>
              </a:cxnLst>
              <a:rect l="0" t="0" r="r" b="b"/>
              <a:pathLst>
                <a:path w="97" h="111">
                  <a:moveTo>
                    <a:pt x="80" y="17"/>
                  </a:moveTo>
                  <a:cubicBezTo>
                    <a:pt x="63" y="0"/>
                    <a:pt x="34" y="0"/>
                    <a:pt x="17" y="17"/>
                  </a:cubicBezTo>
                  <a:cubicBezTo>
                    <a:pt x="0" y="34"/>
                    <a:pt x="0" y="62"/>
                    <a:pt x="17" y="80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97" y="62"/>
                    <a:pt x="97" y="34"/>
                    <a:pt x="80" y="17"/>
                  </a:cubicBezTo>
                  <a:close/>
                  <a:moveTo>
                    <a:pt x="49" y="69"/>
                  </a:moveTo>
                  <a:cubicBezTo>
                    <a:pt x="37" y="69"/>
                    <a:pt x="28" y="60"/>
                    <a:pt x="28" y="48"/>
                  </a:cubicBezTo>
                  <a:cubicBezTo>
                    <a:pt x="28" y="37"/>
                    <a:pt x="37" y="28"/>
                    <a:pt x="49" y="28"/>
                  </a:cubicBezTo>
                  <a:cubicBezTo>
                    <a:pt x="60" y="28"/>
                    <a:pt x="69" y="37"/>
                    <a:pt x="69" y="48"/>
                  </a:cubicBezTo>
                  <a:cubicBezTo>
                    <a:pt x="69" y="60"/>
                    <a:pt x="60" y="69"/>
                    <a:pt x="49" y="69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6" name="Freeform 320"/>
            <p:cNvSpPr>
              <a:spLocks/>
            </p:cNvSpPr>
            <p:nvPr/>
          </p:nvSpPr>
          <p:spPr bwMode="auto">
            <a:xfrm>
              <a:off x="5721351" y="755650"/>
              <a:ext cx="233363" cy="233363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86" y="69"/>
                </a:cxn>
                <a:cxn ang="0">
                  <a:pos x="70" y="185"/>
                </a:cxn>
                <a:cxn ang="0">
                  <a:pos x="0" y="161"/>
                </a:cxn>
                <a:cxn ang="0">
                  <a:pos x="93" y="207"/>
                </a:cxn>
                <a:cxn ang="0">
                  <a:pos x="208" y="92"/>
                </a:cxn>
                <a:cxn ang="0">
                  <a:pos x="162" y="0"/>
                </a:cxn>
              </a:cxnLst>
              <a:rect l="0" t="0" r="r" b="b"/>
              <a:pathLst>
                <a:path w="208" h="207">
                  <a:moveTo>
                    <a:pt x="162" y="0"/>
                  </a:moveTo>
                  <a:cubicBezTo>
                    <a:pt x="177" y="19"/>
                    <a:pt x="186" y="43"/>
                    <a:pt x="186" y="69"/>
                  </a:cubicBezTo>
                  <a:cubicBezTo>
                    <a:pt x="186" y="133"/>
                    <a:pt x="134" y="185"/>
                    <a:pt x="70" y="185"/>
                  </a:cubicBezTo>
                  <a:cubicBezTo>
                    <a:pt x="44" y="185"/>
                    <a:pt x="20" y="176"/>
                    <a:pt x="0" y="161"/>
                  </a:cubicBezTo>
                  <a:cubicBezTo>
                    <a:pt x="22" y="189"/>
                    <a:pt x="55" y="207"/>
                    <a:pt x="93" y="207"/>
                  </a:cubicBezTo>
                  <a:cubicBezTo>
                    <a:pt x="156" y="207"/>
                    <a:pt x="208" y="156"/>
                    <a:pt x="208" y="92"/>
                  </a:cubicBezTo>
                  <a:cubicBezTo>
                    <a:pt x="208" y="54"/>
                    <a:pt x="190" y="21"/>
                    <a:pt x="16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7" name="Freeform 321"/>
            <p:cNvSpPr>
              <a:spLocks noEditPoints="1"/>
            </p:cNvSpPr>
            <p:nvPr/>
          </p:nvSpPr>
          <p:spPr bwMode="auto">
            <a:xfrm>
              <a:off x="5691188" y="723900"/>
              <a:ext cx="268288" cy="269875"/>
            </a:xfrm>
            <a:custGeom>
              <a:avLst/>
              <a:gdLst/>
              <a:ahLst/>
              <a:cxnLst>
                <a:cxn ang="0">
                  <a:pos x="204" y="35"/>
                </a:cxn>
                <a:cxn ang="0">
                  <a:pos x="41" y="30"/>
                </a:cxn>
                <a:cxn ang="0">
                  <a:pos x="41" y="30"/>
                </a:cxn>
                <a:cxn ang="0">
                  <a:pos x="41" y="209"/>
                </a:cxn>
                <a:cxn ang="0">
                  <a:pos x="41" y="210"/>
                </a:cxn>
                <a:cxn ang="0">
                  <a:pos x="198" y="210"/>
                </a:cxn>
                <a:cxn ang="0">
                  <a:pos x="198" y="209"/>
                </a:cxn>
                <a:cxn ang="0">
                  <a:pos x="196" y="201"/>
                </a:cxn>
                <a:cxn ang="0">
                  <a:pos x="188" y="124"/>
                </a:cxn>
                <a:cxn ang="0">
                  <a:pos x="196" y="201"/>
                </a:cxn>
                <a:cxn ang="0">
                  <a:pos x="166" y="185"/>
                </a:cxn>
                <a:cxn ang="0">
                  <a:pos x="124" y="173"/>
                </a:cxn>
                <a:cxn ang="0">
                  <a:pos x="124" y="124"/>
                </a:cxn>
                <a:cxn ang="0">
                  <a:pos x="169" y="178"/>
                </a:cxn>
                <a:cxn ang="0">
                  <a:pos x="124" y="116"/>
                </a:cxn>
                <a:cxn ang="0">
                  <a:pos x="169" y="62"/>
                </a:cxn>
                <a:cxn ang="0">
                  <a:pos x="124" y="116"/>
                </a:cxn>
                <a:cxn ang="0">
                  <a:pos x="124" y="10"/>
                </a:cxn>
                <a:cxn ang="0">
                  <a:pos x="124" y="67"/>
                </a:cxn>
                <a:cxn ang="0">
                  <a:pos x="190" y="34"/>
                </a:cxn>
                <a:cxn ang="0">
                  <a:pos x="141" y="10"/>
                </a:cxn>
                <a:cxn ang="0">
                  <a:pos x="116" y="67"/>
                </a:cxn>
                <a:cxn ang="0">
                  <a:pos x="116" y="10"/>
                </a:cxn>
                <a:cxn ang="0">
                  <a:pos x="49" y="34"/>
                </a:cxn>
                <a:cxn ang="0">
                  <a:pos x="66" y="50"/>
                </a:cxn>
                <a:cxn ang="0">
                  <a:pos x="116" y="116"/>
                </a:cxn>
                <a:cxn ang="0">
                  <a:pos x="70" y="62"/>
                </a:cxn>
                <a:cxn ang="0">
                  <a:pos x="116" y="124"/>
                </a:cxn>
                <a:cxn ang="0">
                  <a:pos x="70" y="178"/>
                </a:cxn>
                <a:cxn ang="0">
                  <a:pos x="116" y="124"/>
                </a:cxn>
                <a:cxn ang="0">
                  <a:pos x="116" y="230"/>
                </a:cxn>
                <a:cxn ang="0">
                  <a:pos x="116" y="173"/>
                </a:cxn>
                <a:cxn ang="0">
                  <a:pos x="49" y="206"/>
                </a:cxn>
                <a:cxn ang="0">
                  <a:pos x="98" y="229"/>
                </a:cxn>
                <a:cxn ang="0">
                  <a:pos x="190" y="206"/>
                </a:cxn>
                <a:cxn ang="0">
                  <a:pos x="173" y="190"/>
                </a:cxn>
                <a:cxn ang="0">
                  <a:pos x="188" y="116"/>
                </a:cxn>
                <a:cxn ang="0">
                  <a:pos x="196" y="39"/>
                </a:cxn>
                <a:cxn ang="0">
                  <a:pos x="231" y="116"/>
                </a:cxn>
                <a:cxn ang="0">
                  <a:pos x="63" y="57"/>
                </a:cxn>
                <a:cxn ang="0">
                  <a:pos x="8" y="116"/>
                </a:cxn>
                <a:cxn ang="0">
                  <a:pos x="8" y="124"/>
                </a:cxn>
                <a:cxn ang="0">
                  <a:pos x="63" y="182"/>
                </a:cxn>
                <a:cxn ang="0">
                  <a:pos x="8" y="124"/>
                </a:cxn>
              </a:cxnLst>
              <a:rect l="0" t="0" r="r" b="b"/>
              <a:pathLst>
                <a:path w="239" h="239">
                  <a:moveTo>
                    <a:pt x="239" y="120"/>
                  </a:moveTo>
                  <a:cubicBezTo>
                    <a:pt x="239" y="88"/>
                    <a:pt x="227" y="58"/>
                    <a:pt x="204" y="35"/>
                  </a:cubicBezTo>
                  <a:cubicBezTo>
                    <a:pt x="181" y="13"/>
                    <a:pt x="151" y="0"/>
                    <a:pt x="120" y="0"/>
                  </a:cubicBezTo>
                  <a:cubicBezTo>
                    <a:pt x="89" y="0"/>
                    <a:pt x="62" y="11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16" y="52"/>
                    <a:pt x="0" y="84"/>
                    <a:pt x="0" y="120"/>
                  </a:cubicBezTo>
                  <a:cubicBezTo>
                    <a:pt x="0" y="155"/>
                    <a:pt x="16" y="187"/>
                    <a:pt x="41" y="209"/>
                  </a:cubicBezTo>
                  <a:cubicBezTo>
                    <a:pt x="41" y="209"/>
                    <a:pt x="41" y="210"/>
                    <a:pt x="41" y="210"/>
                  </a:cubicBezTo>
                  <a:cubicBezTo>
                    <a:pt x="41" y="210"/>
                    <a:pt x="41" y="210"/>
                    <a:pt x="41" y="210"/>
                  </a:cubicBezTo>
                  <a:cubicBezTo>
                    <a:pt x="62" y="228"/>
                    <a:pt x="89" y="239"/>
                    <a:pt x="120" y="239"/>
                  </a:cubicBezTo>
                  <a:cubicBezTo>
                    <a:pt x="150" y="239"/>
                    <a:pt x="177" y="228"/>
                    <a:pt x="198" y="210"/>
                  </a:cubicBezTo>
                  <a:cubicBezTo>
                    <a:pt x="198" y="210"/>
                    <a:pt x="198" y="210"/>
                    <a:pt x="198" y="210"/>
                  </a:cubicBezTo>
                  <a:cubicBezTo>
                    <a:pt x="198" y="210"/>
                    <a:pt x="198" y="209"/>
                    <a:pt x="198" y="209"/>
                  </a:cubicBezTo>
                  <a:cubicBezTo>
                    <a:pt x="223" y="187"/>
                    <a:pt x="239" y="155"/>
                    <a:pt x="239" y="120"/>
                  </a:cubicBezTo>
                  <a:close/>
                  <a:moveTo>
                    <a:pt x="196" y="201"/>
                  </a:moveTo>
                  <a:cubicBezTo>
                    <a:pt x="190" y="193"/>
                    <a:pt x="183" y="187"/>
                    <a:pt x="176" y="182"/>
                  </a:cubicBezTo>
                  <a:cubicBezTo>
                    <a:pt x="183" y="165"/>
                    <a:pt x="187" y="145"/>
                    <a:pt x="188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54"/>
                    <a:pt x="217" y="181"/>
                    <a:pt x="196" y="201"/>
                  </a:cubicBezTo>
                  <a:close/>
                  <a:moveTo>
                    <a:pt x="124" y="173"/>
                  </a:moveTo>
                  <a:cubicBezTo>
                    <a:pt x="139" y="174"/>
                    <a:pt x="153" y="178"/>
                    <a:pt x="166" y="185"/>
                  </a:cubicBezTo>
                  <a:cubicBezTo>
                    <a:pt x="156" y="206"/>
                    <a:pt x="141" y="222"/>
                    <a:pt x="124" y="230"/>
                  </a:cubicBezTo>
                  <a:lnTo>
                    <a:pt x="124" y="173"/>
                  </a:lnTo>
                  <a:close/>
                  <a:moveTo>
                    <a:pt x="124" y="165"/>
                  </a:moveTo>
                  <a:cubicBezTo>
                    <a:pt x="124" y="124"/>
                    <a:pt x="124" y="124"/>
                    <a:pt x="124" y="124"/>
                  </a:cubicBezTo>
                  <a:cubicBezTo>
                    <a:pt x="180" y="124"/>
                    <a:pt x="180" y="124"/>
                    <a:pt x="180" y="124"/>
                  </a:cubicBezTo>
                  <a:cubicBezTo>
                    <a:pt x="179" y="143"/>
                    <a:pt x="175" y="162"/>
                    <a:pt x="169" y="178"/>
                  </a:cubicBezTo>
                  <a:cubicBezTo>
                    <a:pt x="155" y="170"/>
                    <a:pt x="140" y="166"/>
                    <a:pt x="124" y="165"/>
                  </a:cubicBezTo>
                  <a:close/>
                  <a:moveTo>
                    <a:pt x="124" y="116"/>
                  </a:moveTo>
                  <a:cubicBezTo>
                    <a:pt x="124" y="75"/>
                    <a:pt x="124" y="75"/>
                    <a:pt x="124" y="75"/>
                  </a:cubicBezTo>
                  <a:cubicBezTo>
                    <a:pt x="140" y="74"/>
                    <a:pt x="155" y="70"/>
                    <a:pt x="169" y="62"/>
                  </a:cubicBezTo>
                  <a:cubicBezTo>
                    <a:pt x="175" y="78"/>
                    <a:pt x="179" y="96"/>
                    <a:pt x="180" y="116"/>
                  </a:cubicBezTo>
                  <a:lnTo>
                    <a:pt x="124" y="116"/>
                  </a:lnTo>
                  <a:close/>
                  <a:moveTo>
                    <a:pt x="124" y="67"/>
                  </a:moveTo>
                  <a:cubicBezTo>
                    <a:pt x="124" y="10"/>
                    <a:pt x="124" y="10"/>
                    <a:pt x="124" y="10"/>
                  </a:cubicBezTo>
                  <a:cubicBezTo>
                    <a:pt x="141" y="17"/>
                    <a:pt x="156" y="33"/>
                    <a:pt x="166" y="54"/>
                  </a:cubicBezTo>
                  <a:cubicBezTo>
                    <a:pt x="153" y="62"/>
                    <a:pt x="139" y="66"/>
                    <a:pt x="124" y="67"/>
                  </a:cubicBezTo>
                  <a:close/>
                  <a:moveTo>
                    <a:pt x="141" y="10"/>
                  </a:moveTo>
                  <a:cubicBezTo>
                    <a:pt x="159" y="14"/>
                    <a:pt x="176" y="22"/>
                    <a:pt x="190" y="34"/>
                  </a:cubicBezTo>
                  <a:cubicBezTo>
                    <a:pt x="185" y="40"/>
                    <a:pt x="179" y="45"/>
                    <a:pt x="173" y="50"/>
                  </a:cubicBezTo>
                  <a:cubicBezTo>
                    <a:pt x="165" y="33"/>
                    <a:pt x="154" y="19"/>
                    <a:pt x="141" y="10"/>
                  </a:cubicBezTo>
                  <a:close/>
                  <a:moveTo>
                    <a:pt x="116" y="10"/>
                  </a:moveTo>
                  <a:cubicBezTo>
                    <a:pt x="116" y="67"/>
                    <a:pt x="116" y="67"/>
                    <a:pt x="116" y="67"/>
                  </a:cubicBezTo>
                  <a:cubicBezTo>
                    <a:pt x="100" y="66"/>
                    <a:pt x="86" y="62"/>
                    <a:pt x="73" y="54"/>
                  </a:cubicBezTo>
                  <a:cubicBezTo>
                    <a:pt x="83" y="33"/>
                    <a:pt x="98" y="17"/>
                    <a:pt x="116" y="10"/>
                  </a:cubicBezTo>
                  <a:close/>
                  <a:moveTo>
                    <a:pt x="66" y="50"/>
                  </a:moveTo>
                  <a:cubicBezTo>
                    <a:pt x="60" y="45"/>
                    <a:pt x="54" y="40"/>
                    <a:pt x="49" y="34"/>
                  </a:cubicBezTo>
                  <a:cubicBezTo>
                    <a:pt x="63" y="22"/>
                    <a:pt x="80" y="14"/>
                    <a:pt x="98" y="10"/>
                  </a:cubicBezTo>
                  <a:cubicBezTo>
                    <a:pt x="85" y="20"/>
                    <a:pt x="74" y="33"/>
                    <a:pt x="66" y="50"/>
                  </a:cubicBezTo>
                  <a:close/>
                  <a:moveTo>
                    <a:pt x="116" y="75"/>
                  </a:moveTo>
                  <a:cubicBezTo>
                    <a:pt x="116" y="116"/>
                    <a:pt x="116" y="116"/>
                    <a:pt x="116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96"/>
                    <a:pt x="64" y="78"/>
                    <a:pt x="70" y="62"/>
                  </a:cubicBezTo>
                  <a:cubicBezTo>
                    <a:pt x="84" y="70"/>
                    <a:pt x="99" y="74"/>
                    <a:pt x="116" y="75"/>
                  </a:cubicBezTo>
                  <a:close/>
                  <a:moveTo>
                    <a:pt x="116" y="124"/>
                  </a:moveTo>
                  <a:cubicBezTo>
                    <a:pt x="116" y="165"/>
                    <a:pt x="116" y="165"/>
                    <a:pt x="116" y="165"/>
                  </a:cubicBezTo>
                  <a:cubicBezTo>
                    <a:pt x="99" y="166"/>
                    <a:pt x="84" y="170"/>
                    <a:pt x="70" y="178"/>
                  </a:cubicBezTo>
                  <a:cubicBezTo>
                    <a:pt x="64" y="162"/>
                    <a:pt x="60" y="143"/>
                    <a:pt x="59" y="124"/>
                  </a:cubicBezTo>
                  <a:lnTo>
                    <a:pt x="116" y="124"/>
                  </a:lnTo>
                  <a:close/>
                  <a:moveTo>
                    <a:pt x="116" y="173"/>
                  </a:moveTo>
                  <a:cubicBezTo>
                    <a:pt x="116" y="230"/>
                    <a:pt x="116" y="230"/>
                    <a:pt x="116" y="230"/>
                  </a:cubicBezTo>
                  <a:cubicBezTo>
                    <a:pt x="98" y="222"/>
                    <a:pt x="83" y="206"/>
                    <a:pt x="73" y="185"/>
                  </a:cubicBezTo>
                  <a:cubicBezTo>
                    <a:pt x="86" y="178"/>
                    <a:pt x="100" y="174"/>
                    <a:pt x="116" y="173"/>
                  </a:cubicBezTo>
                  <a:close/>
                  <a:moveTo>
                    <a:pt x="98" y="229"/>
                  </a:moveTo>
                  <a:cubicBezTo>
                    <a:pt x="80" y="226"/>
                    <a:pt x="63" y="217"/>
                    <a:pt x="49" y="206"/>
                  </a:cubicBezTo>
                  <a:cubicBezTo>
                    <a:pt x="54" y="200"/>
                    <a:pt x="60" y="194"/>
                    <a:pt x="66" y="190"/>
                  </a:cubicBezTo>
                  <a:cubicBezTo>
                    <a:pt x="74" y="206"/>
                    <a:pt x="85" y="220"/>
                    <a:pt x="98" y="229"/>
                  </a:cubicBezTo>
                  <a:close/>
                  <a:moveTo>
                    <a:pt x="173" y="190"/>
                  </a:moveTo>
                  <a:cubicBezTo>
                    <a:pt x="179" y="194"/>
                    <a:pt x="185" y="200"/>
                    <a:pt x="190" y="206"/>
                  </a:cubicBezTo>
                  <a:cubicBezTo>
                    <a:pt x="176" y="217"/>
                    <a:pt x="159" y="226"/>
                    <a:pt x="141" y="229"/>
                  </a:cubicBezTo>
                  <a:cubicBezTo>
                    <a:pt x="154" y="220"/>
                    <a:pt x="165" y="206"/>
                    <a:pt x="173" y="190"/>
                  </a:cubicBezTo>
                  <a:close/>
                  <a:moveTo>
                    <a:pt x="231" y="116"/>
                  </a:moveTo>
                  <a:cubicBezTo>
                    <a:pt x="188" y="116"/>
                    <a:pt x="188" y="116"/>
                    <a:pt x="188" y="116"/>
                  </a:cubicBezTo>
                  <a:cubicBezTo>
                    <a:pt x="187" y="95"/>
                    <a:pt x="183" y="75"/>
                    <a:pt x="176" y="57"/>
                  </a:cubicBezTo>
                  <a:cubicBezTo>
                    <a:pt x="183" y="52"/>
                    <a:pt x="190" y="46"/>
                    <a:pt x="196" y="39"/>
                  </a:cubicBezTo>
                  <a:cubicBezTo>
                    <a:pt x="197" y="40"/>
                    <a:pt x="198" y="40"/>
                    <a:pt x="198" y="41"/>
                  </a:cubicBezTo>
                  <a:cubicBezTo>
                    <a:pt x="218" y="61"/>
                    <a:pt x="230" y="88"/>
                    <a:pt x="231" y="116"/>
                  </a:cubicBezTo>
                  <a:close/>
                  <a:moveTo>
                    <a:pt x="43" y="39"/>
                  </a:moveTo>
                  <a:cubicBezTo>
                    <a:pt x="49" y="46"/>
                    <a:pt x="56" y="52"/>
                    <a:pt x="63" y="57"/>
                  </a:cubicBezTo>
                  <a:cubicBezTo>
                    <a:pt x="56" y="75"/>
                    <a:pt x="52" y="95"/>
                    <a:pt x="51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9" y="86"/>
                    <a:pt x="22" y="58"/>
                    <a:pt x="43" y="39"/>
                  </a:cubicBezTo>
                  <a:close/>
                  <a:moveTo>
                    <a:pt x="8" y="124"/>
                  </a:moveTo>
                  <a:cubicBezTo>
                    <a:pt x="51" y="124"/>
                    <a:pt x="51" y="124"/>
                    <a:pt x="51" y="124"/>
                  </a:cubicBezTo>
                  <a:cubicBezTo>
                    <a:pt x="52" y="145"/>
                    <a:pt x="56" y="165"/>
                    <a:pt x="63" y="182"/>
                  </a:cubicBezTo>
                  <a:cubicBezTo>
                    <a:pt x="56" y="187"/>
                    <a:pt x="49" y="193"/>
                    <a:pt x="43" y="201"/>
                  </a:cubicBezTo>
                  <a:cubicBezTo>
                    <a:pt x="22" y="181"/>
                    <a:pt x="9" y="154"/>
                    <a:pt x="8" y="12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</p:grpSp>
      <p:grpSp>
        <p:nvGrpSpPr>
          <p:cNvPr id="138" name="Atom"/>
          <p:cNvGrpSpPr/>
          <p:nvPr/>
        </p:nvGrpSpPr>
        <p:grpSpPr>
          <a:xfrm>
            <a:off x="4719471" y="5143796"/>
            <a:ext cx="438151" cy="469900"/>
            <a:chOff x="5159376" y="641350"/>
            <a:chExt cx="328613" cy="352425"/>
          </a:xfrm>
        </p:grpSpPr>
        <p:sp>
          <p:nvSpPr>
            <p:cNvPr id="139" name="Freeform 322"/>
            <p:cNvSpPr>
              <a:spLocks noEditPoints="1"/>
            </p:cNvSpPr>
            <p:nvPr/>
          </p:nvSpPr>
          <p:spPr bwMode="auto">
            <a:xfrm>
              <a:off x="5238751" y="693738"/>
              <a:ext cx="203200" cy="24765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04" y="16"/>
                </a:cxn>
                <a:cxn ang="0">
                  <a:pos x="120" y="33"/>
                </a:cxn>
                <a:cxn ang="0">
                  <a:pos x="137" y="16"/>
                </a:cxn>
                <a:cxn ang="0">
                  <a:pos x="120" y="0"/>
                </a:cxn>
                <a:cxn ang="0">
                  <a:pos x="164" y="187"/>
                </a:cxn>
                <a:cxn ang="0">
                  <a:pos x="147" y="204"/>
                </a:cxn>
                <a:cxn ang="0">
                  <a:pos x="164" y="220"/>
                </a:cxn>
                <a:cxn ang="0">
                  <a:pos x="180" y="204"/>
                </a:cxn>
                <a:cxn ang="0">
                  <a:pos x="164" y="187"/>
                </a:cxn>
                <a:cxn ang="0">
                  <a:pos x="16" y="186"/>
                </a:cxn>
                <a:cxn ang="0">
                  <a:pos x="0" y="203"/>
                </a:cxn>
                <a:cxn ang="0">
                  <a:pos x="16" y="219"/>
                </a:cxn>
                <a:cxn ang="0">
                  <a:pos x="33" y="203"/>
                </a:cxn>
                <a:cxn ang="0">
                  <a:pos x="16" y="186"/>
                </a:cxn>
              </a:cxnLst>
              <a:rect l="0" t="0" r="r" b="b"/>
              <a:pathLst>
                <a:path w="180" h="220">
                  <a:moveTo>
                    <a:pt x="120" y="0"/>
                  </a:moveTo>
                  <a:cubicBezTo>
                    <a:pt x="111" y="0"/>
                    <a:pt x="104" y="7"/>
                    <a:pt x="104" y="16"/>
                  </a:cubicBezTo>
                  <a:cubicBezTo>
                    <a:pt x="104" y="26"/>
                    <a:pt x="111" y="33"/>
                    <a:pt x="120" y="33"/>
                  </a:cubicBezTo>
                  <a:cubicBezTo>
                    <a:pt x="130" y="33"/>
                    <a:pt x="137" y="26"/>
                    <a:pt x="137" y="16"/>
                  </a:cubicBezTo>
                  <a:cubicBezTo>
                    <a:pt x="137" y="7"/>
                    <a:pt x="130" y="0"/>
                    <a:pt x="120" y="0"/>
                  </a:cubicBezTo>
                  <a:close/>
                  <a:moveTo>
                    <a:pt x="164" y="187"/>
                  </a:moveTo>
                  <a:cubicBezTo>
                    <a:pt x="155" y="187"/>
                    <a:pt x="147" y="195"/>
                    <a:pt x="147" y="204"/>
                  </a:cubicBezTo>
                  <a:cubicBezTo>
                    <a:pt x="147" y="213"/>
                    <a:pt x="155" y="220"/>
                    <a:pt x="164" y="220"/>
                  </a:cubicBezTo>
                  <a:cubicBezTo>
                    <a:pt x="173" y="220"/>
                    <a:pt x="180" y="213"/>
                    <a:pt x="180" y="204"/>
                  </a:cubicBezTo>
                  <a:cubicBezTo>
                    <a:pt x="180" y="195"/>
                    <a:pt x="173" y="187"/>
                    <a:pt x="164" y="187"/>
                  </a:cubicBezTo>
                  <a:close/>
                  <a:moveTo>
                    <a:pt x="16" y="186"/>
                  </a:moveTo>
                  <a:cubicBezTo>
                    <a:pt x="7" y="186"/>
                    <a:pt x="0" y="194"/>
                    <a:pt x="0" y="203"/>
                  </a:cubicBezTo>
                  <a:cubicBezTo>
                    <a:pt x="0" y="212"/>
                    <a:pt x="7" y="219"/>
                    <a:pt x="16" y="219"/>
                  </a:cubicBezTo>
                  <a:cubicBezTo>
                    <a:pt x="25" y="219"/>
                    <a:pt x="33" y="212"/>
                    <a:pt x="33" y="203"/>
                  </a:cubicBezTo>
                  <a:cubicBezTo>
                    <a:pt x="33" y="194"/>
                    <a:pt x="25" y="186"/>
                    <a:pt x="16" y="18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40" name="Oval 323"/>
            <p:cNvSpPr>
              <a:spLocks noChangeArrowheads="1"/>
            </p:cNvSpPr>
            <p:nvPr/>
          </p:nvSpPr>
          <p:spPr bwMode="auto">
            <a:xfrm>
              <a:off x="5292726" y="785813"/>
              <a:ext cx="61913" cy="61913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41" name="Freeform 324"/>
            <p:cNvSpPr>
              <a:spLocks noEditPoints="1"/>
            </p:cNvSpPr>
            <p:nvPr/>
          </p:nvSpPr>
          <p:spPr bwMode="auto">
            <a:xfrm>
              <a:off x="5159376" y="641350"/>
              <a:ext cx="328613" cy="352425"/>
            </a:xfrm>
            <a:custGeom>
              <a:avLst/>
              <a:gdLst/>
              <a:ahLst/>
              <a:cxnLst>
                <a:cxn ang="0">
                  <a:pos x="146" y="188"/>
                </a:cxn>
                <a:cxn ang="0">
                  <a:pos x="146" y="180"/>
                </a:cxn>
                <a:cxn ang="0">
                  <a:pos x="170" y="157"/>
                </a:cxn>
                <a:cxn ang="0">
                  <a:pos x="282" y="78"/>
                </a:cxn>
                <a:cxn ang="0">
                  <a:pos x="198" y="51"/>
                </a:cxn>
                <a:cxn ang="0">
                  <a:pos x="146" y="0"/>
                </a:cxn>
                <a:cxn ang="0">
                  <a:pos x="60" y="157"/>
                </a:cxn>
                <a:cxn ang="0">
                  <a:pos x="58" y="245"/>
                </a:cxn>
                <a:cxn ang="0">
                  <a:pos x="94" y="235"/>
                </a:cxn>
                <a:cxn ang="0">
                  <a:pos x="190" y="232"/>
                </a:cxn>
                <a:cxn ang="0">
                  <a:pos x="222" y="257"/>
                </a:cxn>
                <a:cxn ang="0">
                  <a:pos x="283" y="218"/>
                </a:cxn>
                <a:cxn ang="0">
                  <a:pos x="102" y="90"/>
                </a:cxn>
                <a:cxn ang="0">
                  <a:pos x="18" y="82"/>
                </a:cxn>
                <a:cxn ang="0">
                  <a:pos x="98" y="139"/>
                </a:cxn>
                <a:cxn ang="0">
                  <a:pos x="75" y="248"/>
                </a:cxn>
                <a:cxn ang="0">
                  <a:pos x="86" y="237"/>
                </a:cxn>
                <a:cxn ang="0">
                  <a:pos x="75" y="218"/>
                </a:cxn>
                <a:cxn ang="0">
                  <a:pos x="18" y="231"/>
                </a:cxn>
                <a:cxn ang="0">
                  <a:pos x="98" y="185"/>
                </a:cxn>
                <a:cxn ang="0">
                  <a:pos x="179" y="39"/>
                </a:cxn>
                <a:cxn ang="0">
                  <a:pos x="167" y="51"/>
                </a:cxn>
                <a:cxn ang="0">
                  <a:pos x="171" y="114"/>
                </a:cxn>
                <a:cxn ang="0">
                  <a:pos x="186" y="123"/>
                </a:cxn>
                <a:cxn ang="0">
                  <a:pos x="159" y="51"/>
                </a:cxn>
                <a:cxn ang="0">
                  <a:pos x="181" y="85"/>
                </a:cxn>
                <a:cxn ang="0">
                  <a:pos x="146" y="8"/>
                </a:cxn>
                <a:cxn ang="0">
                  <a:pos x="122" y="114"/>
                </a:cxn>
                <a:cxn ang="0">
                  <a:pos x="106" y="190"/>
                </a:cxn>
                <a:cxn ang="0">
                  <a:pos x="110" y="221"/>
                </a:cxn>
                <a:cxn ang="0">
                  <a:pos x="111" y="229"/>
                </a:cxn>
                <a:cxn ang="0">
                  <a:pos x="146" y="305"/>
                </a:cxn>
                <a:cxn ang="0">
                  <a:pos x="171" y="199"/>
                </a:cxn>
                <a:cxn ang="0">
                  <a:pos x="187" y="180"/>
                </a:cxn>
                <a:cxn ang="0">
                  <a:pos x="126" y="192"/>
                </a:cxn>
                <a:cxn ang="0">
                  <a:pos x="106" y="133"/>
                </a:cxn>
                <a:cxn ang="0">
                  <a:pos x="167" y="121"/>
                </a:cxn>
                <a:cxn ang="0">
                  <a:pos x="187" y="180"/>
                </a:cxn>
                <a:cxn ang="0">
                  <a:pos x="194" y="129"/>
                </a:cxn>
                <a:cxn ang="0">
                  <a:pos x="195" y="139"/>
                </a:cxn>
                <a:cxn ang="0">
                  <a:pos x="195" y="157"/>
                </a:cxn>
                <a:cxn ang="0">
                  <a:pos x="211" y="238"/>
                </a:cxn>
                <a:cxn ang="0">
                  <a:pos x="222" y="249"/>
                </a:cxn>
                <a:cxn ang="0">
                  <a:pos x="241" y="238"/>
                </a:cxn>
                <a:cxn ang="0">
                  <a:pos x="191" y="224"/>
                </a:cxn>
                <a:cxn ang="0">
                  <a:pos x="276" y="220"/>
                </a:cxn>
              </a:cxnLst>
              <a:rect l="0" t="0" r="r" b="b"/>
              <a:pathLst>
                <a:path w="292" h="313">
                  <a:moveTo>
                    <a:pt x="146" y="125"/>
                  </a:moveTo>
                  <a:cubicBezTo>
                    <a:pt x="129" y="125"/>
                    <a:pt x="115" y="139"/>
                    <a:pt x="115" y="157"/>
                  </a:cubicBezTo>
                  <a:cubicBezTo>
                    <a:pt x="115" y="174"/>
                    <a:pt x="129" y="188"/>
                    <a:pt x="146" y="188"/>
                  </a:cubicBezTo>
                  <a:cubicBezTo>
                    <a:pt x="164" y="188"/>
                    <a:pt x="178" y="174"/>
                    <a:pt x="178" y="157"/>
                  </a:cubicBezTo>
                  <a:cubicBezTo>
                    <a:pt x="178" y="139"/>
                    <a:pt x="164" y="125"/>
                    <a:pt x="146" y="125"/>
                  </a:cubicBezTo>
                  <a:close/>
                  <a:moveTo>
                    <a:pt x="146" y="180"/>
                  </a:moveTo>
                  <a:cubicBezTo>
                    <a:pt x="133" y="180"/>
                    <a:pt x="123" y="170"/>
                    <a:pt x="123" y="157"/>
                  </a:cubicBezTo>
                  <a:cubicBezTo>
                    <a:pt x="123" y="144"/>
                    <a:pt x="133" y="133"/>
                    <a:pt x="146" y="133"/>
                  </a:cubicBezTo>
                  <a:cubicBezTo>
                    <a:pt x="159" y="133"/>
                    <a:pt x="170" y="144"/>
                    <a:pt x="170" y="157"/>
                  </a:cubicBezTo>
                  <a:cubicBezTo>
                    <a:pt x="170" y="170"/>
                    <a:pt x="159" y="180"/>
                    <a:pt x="146" y="180"/>
                  </a:cubicBezTo>
                  <a:close/>
                  <a:moveTo>
                    <a:pt x="233" y="157"/>
                  </a:moveTo>
                  <a:cubicBezTo>
                    <a:pt x="269" y="127"/>
                    <a:pt x="292" y="97"/>
                    <a:pt x="282" y="78"/>
                  </a:cubicBezTo>
                  <a:cubicBezTo>
                    <a:pt x="271" y="60"/>
                    <a:pt x="233" y="65"/>
                    <a:pt x="189" y="82"/>
                  </a:cubicBezTo>
                  <a:cubicBezTo>
                    <a:pt x="188" y="77"/>
                    <a:pt x="187" y="73"/>
                    <a:pt x="187" y="68"/>
                  </a:cubicBezTo>
                  <a:cubicBezTo>
                    <a:pt x="193" y="65"/>
                    <a:pt x="198" y="58"/>
                    <a:pt x="198" y="51"/>
                  </a:cubicBezTo>
                  <a:cubicBezTo>
                    <a:pt x="198" y="40"/>
                    <a:pt x="189" y="31"/>
                    <a:pt x="179" y="31"/>
                  </a:cubicBezTo>
                  <a:cubicBezTo>
                    <a:pt x="178" y="31"/>
                    <a:pt x="177" y="32"/>
                    <a:pt x="177" y="32"/>
                  </a:cubicBezTo>
                  <a:cubicBezTo>
                    <a:pt x="169" y="12"/>
                    <a:pt x="157" y="0"/>
                    <a:pt x="146" y="0"/>
                  </a:cubicBezTo>
                  <a:cubicBezTo>
                    <a:pt x="125" y="0"/>
                    <a:pt x="111" y="36"/>
                    <a:pt x="103" y="82"/>
                  </a:cubicBezTo>
                  <a:cubicBezTo>
                    <a:pt x="59" y="65"/>
                    <a:pt x="21" y="60"/>
                    <a:pt x="11" y="78"/>
                  </a:cubicBezTo>
                  <a:cubicBezTo>
                    <a:pt x="0" y="97"/>
                    <a:pt x="24" y="127"/>
                    <a:pt x="60" y="157"/>
                  </a:cubicBezTo>
                  <a:cubicBezTo>
                    <a:pt x="32" y="179"/>
                    <a:pt x="14" y="201"/>
                    <a:pt x="9" y="218"/>
                  </a:cubicBezTo>
                  <a:cubicBezTo>
                    <a:pt x="8" y="225"/>
                    <a:pt x="8" y="230"/>
                    <a:pt x="11" y="235"/>
                  </a:cubicBezTo>
                  <a:cubicBezTo>
                    <a:pt x="17" y="246"/>
                    <a:pt x="39" y="248"/>
                    <a:pt x="58" y="245"/>
                  </a:cubicBezTo>
                  <a:cubicBezTo>
                    <a:pt x="61" y="252"/>
                    <a:pt x="67" y="256"/>
                    <a:pt x="75" y="256"/>
                  </a:cubicBezTo>
                  <a:cubicBezTo>
                    <a:pt x="85" y="256"/>
                    <a:pt x="94" y="247"/>
                    <a:pt x="94" y="237"/>
                  </a:cubicBezTo>
                  <a:cubicBezTo>
                    <a:pt x="94" y="236"/>
                    <a:pt x="94" y="236"/>
                    <a:pt x="94" y="235"/>
                  </a:cubicBezTo>
                  <a:cubicBezTo>
                    <a:pt x="97" y="234"/>
                    <a:pt x="100" y="233"/>
                    <a:pt x="103" y="232"/>
                  </a:cubicBezTo>
                  <a:cubicBezTo>
                    <a:pt x="111" y="278"/>
                    <a:pt x="125" y="313"/>
                    <a:pt x="146" y="313"/>
                  </a:cubicBezTo>
                  <a:cubicBezTo>
                    <a:pt x="167" y="313"/>
                    <a:pt x="182" y="278"/>
                    <a:pt x="190" y="232"/>
                  </a:cubicBezTo>
                  <a:cubicBezTo>
                    <a:pt x="194" y="234"/>
                    <a:pt x="199" y="235"/>
                    <a:pt x="203" y="237"/>
                  </a:cubicBezTo>
                  <a:cubicBezTo>
                    <a:pt x="203" y="237"/>
                    <a:pt x="203" y="237"/>
                    <a:pt x="203" y="238"/>
                  </a:cubicBezTo>
                  <a:cubicBezTo>
                    <a:pt x="203" y="248"/>
                    <a:pt x="211" y="257"/>
                    <a:pt x="222" y="257"/>
                  </a:cubicBezTo>
                  <a:cubicBezTo>
                    <a:pt x="230" y="257"/>
                    <a:pt x="236" y="252"/>
                    <a:pt x="239" y="246"/>
                  </a:cubicBezTo>
                  <a:cubicBezTo>
                    <a:pt x="256" y="247"/>
                    <a:pt x="276" y="245"/>
                    <a:pt x="282" y="235"/>
                  </a:cubicBezTo>
                  <a:cubicBezTo>
                    <a:pt x="285" y="230"/>
                    <a:pt x="285" y="225"/>
                    <a:pt x="283" y="218"/>
                  </a:cubicBezTo>
                  <a:cubicBezTo>
                    <a:pt x="279" y="201"/>
                    <a:pt x="260" y="179"/>
                    <a:pt x="233" y="157"/>
                  </a:cubicBezTo>
                  <a:close/>
                  <a:moveTo>
                    <a:pt x="18" y="82"/>
                  </a:moveTo>
                  <a:cubicBezTo>
                    <a:pt x="24" y="71"/>
                    <a:pt x="57" y="73"/>
                    <a:pt x="102" y="90"/>
                  </a:cubicBezTo>
                  <a:cubicBezTo>
                    <a:pt x="100" y="102"/>
                    <a:pt x="99" y="116"/>
                    <a:pt x="98" y="129"/>
                  </a:cubicBezTo>
                  <a:cubicBezTo>
                    <a:pt x="87" y="136"/>
                    <a:pt x="76" y="144"/>
                    <a:pt x="66" y="152"/>
                  </a:cubicBezTo>
                  <a:cubicBezTo>
                    <a:pt x="29" y="121"/>
                    <a:pt x="11" y="94"/>
                    <a:pt x="18" y="82"/>
                  </a:cubicBezTo>
                  <a:close/>
                  <a:moveTo>
                    <a:pt x="98" y="175"/>
                  </a:moveTo>
                  <a:cubicBezTo>
                    <a:pt x="89" y="169"/>
                    <a:pt x="80" y="163"/>
                    <a:pt x="73" y="157"/>
                  </a:cubicBezTo>
                  <a:cubicBezTo>
                    <a:pt x="80" y="151"/>
                    <a:pt x="89" y="145"/>
                    <a:pt x="98" y="139"/>
                  </a:cubicBezTo>
                  <a:cubicBezTo>
                    <a:pt x="97" y="145"/>
                    <a:pt x="97" y="151"/>
                    <a:pt x="97" y="157"/>
                  </a:cubicBezTo>
                  <a:cubicBezTo>
                    <a:pt x="97" y="163"/>
                    <a:pt x="97" y="169"/>
                    <a:pt x="98" y="175"/>
                  </a:cubicBezTo>
                  <a:close/>
                  <a:moveTo>
                    <a:pt x="75" y="248"/>
                  </a:moveTo>
                  <a:cubicBezTo>
                    <a:pt x="68" y="248"/>
                    <a:pt x="63" y="243"/>
                    <a:pt x="63" y="237"/>
                  </a:cubicBezTo>
                  <a:cubicBezTo>
                    <a:pt x="63" y="231"/>
                    <a:pt x="68" y="226"/>
                    <a:pt x="75" y="226"/>
                  </a:cubicBezTo>
                  <a:cubicBezTo>
                    <a:pt x="81" y="226"/>
                    <a:pt x="86" y="231"/>
                    <a:pt x="86" y="237"/>
                  </a:cubicBezTo>
                  <a:cubicBezTo>
                    <a:pt x="86" y="243"/>
                    <a:pt x="81" y="248"/>
                    <a:pt x="75" y="248"/>
                  </a:cubicBezTo>
                  <a:close/>
                  <a:moveTo>
                    <a:pt x="91" y="228"/>
                  </a:moveTo>
                  <a:cubicBezTo>
                    <a:pt x="88" y="222"/>
                    <a:pt x="82" y="218"/>
                    <a:pt x="75" y="218"/>
                  </a:cubicBezTo>
                  <a:cubicBezTo>
                    <a:pt x="64" y="218"/>
                    <a:pt x="55" y="226"/>
                    <a:pt x="55" y="237"/>
                  </a:cubicBezTo>
                  <a:cubicBezTo>
                    <a:pt x="55" y="237"/>
                    <a:pt x="55" y="237"/>
                    <a:pt x="55" y="238"/>
                  </a:cubicBezTo>
                  <a:cubicBezTo>
                    <a:pt x="37" y="240"/>
                    <a:pt x="21" y="237"/>
                    <a:pt x="18" y="231"/>
                  </a:cubicBezTo>
                  <a:cubicBezTo>
                    <a:pt x="16" y="228"/>
                    <a:pt x="16" y="224"/>
                    <a:pt x="17" y="220"/>
                  </a:cubicBezTo>
                  <a:cubicBezTo>
                    <a:pt x="21" y="205"/>
                    <a:pt x="40" y="184"/>
                    <a:pt x="66" y="162"/>
                  </a:cubicBezTo>
                  <a:cubicBezTo>
                    <a:pt x="76" y="170"/>
                    <a:pt x="87" y="177"/>
                    <a:pt x="98" y="185"/>
                  </a:cubicBezTo>
                  <a:cubicBezTo>
                    <a:pt x="99" y="198"/>
                    <a:pt x="100" y="211"/>
                    <a:pt x="102" y="224"/>
                  </a:cubicBezTo>
                  <a:cubicBezTo>
                    <a:pt x="98" y="225"/>
                    <a:pt x="95" y="226"/>
                    <a:pt x="91" y="228"/>
                  </a:cubicBezTo>
                  <a:close/>
                  <a:moveTo>
                    <a:pt x="179" y="39"/>
                  </a:moveTo>
                  <a:cubicBezTo>
                    <a:pt x="185" y="39"/>
                    <a:pt x="190" y="44"/>
                    <a:pt x="190" y="51"/>
                  </a:cubicBezTo>
                  <a:cubicBezTo>
                    <a:pt x="190" y="57"/>
                    <a:pt x="185" y="62"/>
                    <a:pt x="179" y="62"/>
                  </a:cubicBezTo>
                  <a:cubicBezTo>
                    <a:pt x="172" y="62"/>
                    <a:pt x="167" y="57"/>
                    <a:pt x="167" y="51"/>
                  </a:cubicBezTo>
                  <a:cubicBezTo>
                    <a:pt x="167" y="44"/>
                    <a:pt x="172" y="39"/>
                    <a:pt x="179" y="39"/>
                  </a:cubicBezTo>
                  <a:close/>
                  <a:moveTo>
                    <a:pt x="186" y="123"/>
                  </a:moveTo>
                  <a:cubicBezTo>
                    <a:pt x="181" y="120"/>
                    <a:pt x="176" y="117"/>
                    <a:pt x="171" y="114"/>
                  </a:cubicBezTo>
                  <a:cubicBezTo>
                    <a:pt x="166" y="111"/>
                    <a:pt x="160" y="108"/>
                    <a:pt x="155" y="106"/>
                  </a:cubicBezTo>
                  <a:cubicBezTo>
                    <a:pt x="165" y="101"/>
                    <a:pt x="174" y="97"/>
                    <a:pt x="183" y="93"/>
                  </a:cubicBezTo>
                  <a:cubicBezTo>
                    <a:pt x="184" y="103"/>
                    <a:pt x="185" y="113"/>
                    <a:pt x="186" y="123"/>
                  </a:cubicBezTo>
                  <a:close/>
                  <a:moveTo>
                    <a:pt x="146" y="8"/>
                  </a:moveTo>
                  <a:cubicBezTo>
                    <a:pt x="153" y="8"/>
                    <a:pt x="162" y="17"/>
                    <a:pt x="169" y="34"/>
                  </a:cubicBezTo>
                  <a:cubicBezTo>
                    <a:pt x="163" y="37"/>
                    <a:pt x="159" y="43"/>
                    <a:pt x="159" y="51"/>
                  </a:cubicBezTo>
                  <a:cubicBezTo>
                    <a:pt x="159" y="61"/>
                    <a:pt x="168" y="70"/>
                    <a:pt x="179" y="70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80" y="74"/>
                    <a:pt x="181" y="80"/>
                    <a:pt x="181" y="85"/>
                  </a:cubicBezTo>
                  <a:cubicBezTo>
                    <a:pt x="170" y="90"/>
                    <a:pt x="158" y="95"/>
                    <a:pt x="146" y="101"/>
                  </a:cubicBezTo>
                  <a:cubicBezTo>
                    <a:pt x="134" y="95"/>
                    <a:pt x="122" y="90"/>
                    <a:pt x="111" y="85"/>
                  </a:cubicBezTo>
                  <a:cubicBezTo>
                    <a:pt x="118" y="38"/>
                    <a:pt x="133" y="8"/>
                    <a:pt x="146" y="8"/>
                  </a:cubicBezTo>
                  <a:close/>
                  <a:moveTo>
                    <a:pt x="110" y="93"/>
                  </a:moveTo>
                  <a:cubicBezTo>
                    <a:pt x="118" y="97"/>
                    <a:pt x="128" y="101"/>
                    <a:pt x="138" y="106"/>
                  </a:cubicBezTo>
                  <a:cubicBezTo>
                    <a:pt x="132" y="108"/>
                    <a:pt x="127" y="111"/>
                    <a:pt x="122" y="114"/>
                  </a:cubicBezTo>
                  <a:cubicBezTo>
                    <a:pt x="117" y="117"/>
                    <a:pt x="111" y="120"/>
                    <a:pt x="106" y="124"/>
                  </a:cubicBezTo>
                  <a:cubicBezTo>
                    <a:pt x="107" y="113"/>
                    <a:pt x="108" y="103"/>
                    <a:pt x="110" y="93"/>
                  </a:cubicBezTo>
                  <a:close/>
                  <a:moveTo>
                    <a:pt x="106" y="190"/>
                  </a:moveTo>
                  <a:cubicBezTo>
                    <a:pt x="112" y="193"/>
                    <a:pt x="117" y="196"/>
                    <a:pt x="122" y="199"/>
                  </a:cubicBezTo>
                  <a:cubicBezTo>
                    <a:pt x="127" y="202"/>
                    <a:pt x="132" y="205"/>
                    <a:pt x="138" y="208"/>
                  </a:cubicBezTo>
                  <a:cubicBezTo>
                    <a:pt x="128" y="212"/>
                    <a:pt x="119" y="217"/>
                    <a:pt x="110" y="221"/>
                  </a:cubicBezTo>
                  <a:cubicBezTo>
                    <a:pt x="108" y="211"/>
                    <a:pt x="107" y="201"/>
                    <a:pt x="106" y="190"/>
                  </a:cubicBezTo>
                  <a:close/>
                  <a:moveTo>
                    <a:pt x="146" y="305"/>
                  </a:moveTo>
                  <a:cubicBezTo>
                    <a:pt x="133" y="305"/>
                    <a:pt x="118" y="276"/>
                    <a:pt x="111" y="229"/>
                  </a:cubicBezTo>
                  <a:cubicBezTo>
                    <a:pt x="122" y="224"/>
                    <a:pt x="134" y="218"/>
                    <a:pt x="146" y="212"/>
                  </a:cubicBezTo>
                  <a:cubicBezTo>
                    <a:pt x="158" y="218"/>
                    <a:pt x="170" y="224"/>
                    <a:pt x="182" y="229"/>
                  </a:cubicBezTo>
                  <a:cubicBezTo>
                    <a:pt x="174" y="276"/>
                    <a:pt x="160" y="305"/>
                    <a:pt x="146" y="305"/>
                  </a:cubicBezTo>
                  <a:close/>
                  <a:moveTo>
                    <a:pt x="183" y="221"/>
                  </a:moveTo>
                  <a:cubicBezTo>
                    <a:pt x="174" y="217"/>
                    <a:pt x="164" y="212"/>
                    <a:pt x="155" y="208"/>
                  </a:cubicBezTo>
                  <a:cubicBezTo>
                    <a:pt x="160" y="205"/>
                    <a:pt x="166" y="202"/>
                    <a:pt x="171" y="199"/>
                  </a:cubicBezTo>
                  <a:cubicBezTo>
                    <a:pt x="176" y="196"/>
                    <a:pt x="181" y="193"/>
                    <a:pt x="186" y="190"/>
                  </a:cubicBezTo>
                  <a:cubicBezTo>
                    <a:pt x="186" y="201"/>
                    <a:pt x="184" y="211"/>
                    <a:pt x="183" y="221"/>
                  </a:cubicBezTo>
                  <a:close/>
                  <a:moveTo>
                    <a:pt x="187" y="180"/>
                  </a:moveTo>
                  <a:cubicBezTo>
                    <a:pt x="180" y="184"/>
                    <a:pt x="174" y="188"/>
                    <a:pt x="167" y="192"/>
                  </a:cubicBezTo>
                  <a:cubicBezTo>
                    <a:pt x="160" y="196"/>
                    <a:pt x="153" y="200"/>
                    <a:pt x="146" y="203"/>
                  </a:cubicBezTo>
                  <a:cubicBezTo>
                    <a:pt x="139" y="200"/>
                    <a:pt x="132" y="196"/>
                    <a:pt x="126" y="192"/>
                  </a:cubicBezTo>
                  <a:cubicBezTo>
                    <a:pt x="119" y="188"/>
                    <a:pt x="112" y="184"/>
                    <a:pt x="106" y="180"/>
                  </a:cubicBezTo>
                  <a:cubicBezTo>
                    <a:pt x="106" y="173"/>
                    <a:pt x="105" y="165"/>
                    <a:pt x="105" y="157"/>
                  </a:cubicBezTo>
                  <a:cubicBezTo>
                    <a:pt x="105" y="149"/>
                    <a:pt x="106" y="141"/>
                    <a:pt x="106" y="133"/>
                  </a:cubicBezTo>
                  <a:cubicBezTo>
                    <a:pt x="112" y="129"/>
                    <a:pt x="119" y="125"/>
                    <a:pt x="126" y="121"/>
                  </a:cubicBezTo>
                  <a:cubicBezTo>
                    <a:pt x="133" y="117"/>
                    <a:pt x="140" y="113"/>
                    <a:pt x="146" y="110"/>
                  </a:cubicBezTo>
                  <a:cubicBezTo>
                    <a:pt x="153" y="113"/>
                    <a:pt x="160" y="117"/>
                    <a:pt x="167" y="121"/>
                  </a:cubicBezTo>
                  <a:cubicBezTo>
                    <a:pt x="174" y="125"/>
                    <a:pt x="180" y="129"/>
                    <a:pt x="187" y="133"/>
                  </a:cubicBezTo>
                  <a:cubicBezTo>
                    <a:pt x="187" y="141"/>
                    <a:pt x="187" y="149"/>
                    <a:pt x="187" y="157"/>
                  </a:cubicBezTo>
                  <a:cubicBezTo>
                    <a:pt x="187" y="165"/>
                    <a:pt x="187" y="173"/>
                    <a:pt x="187" y="180"/>
                  </a:cubicBezTo>
                  <a:close/>
                  <a:moveTo>
                    <a:pt x="275" y="82"/>
                  </a:moveTo>
                  <a:cubicBezTo>
                    <a:pt x="282" y="94"/>
                    <a:pt x="263" y="121"/>
                    <a:pt x="226" y="152"/>
                  </a:cubicBezTo>
                  <a:cubicBezTo>
                    <a:pt x="217" y="144"/>
                    <a:pt x="206" y="136"/>
                    <a:pt x="194" y="129"/>
                  </a:cubicBezTo>
                  <a:cubicBezTo>
                    <a:pt x="193" y="116"/>
                    <a:pt x="192" y="103"/>
                    <a:pt x="190" y="90"/>
                  </a:cubicBezTo>
                  <a:cubicBezTo>
                    <a:pt x="235" y="73"/>
                    <a:pt x="268" y="71"/>
                    <a:pt x="275" y="82"/>
                  </a:cubicBezTo>
                  <a:close/>
                  <a:moveTo>
                    <a:pt x="195" y="139"/>
                  </a:moveTo>
                  <a:cubicBezTo>
                    <a:pt x="204" y="145"/>
                    <a:pt x="212" y="151"/>
                    <a:pt x="220" y="157"/>
                  </a:cubicBezTo>
                  <a:cubicBezTo>
                    <a:pt x="212" y="163"/>
                    <a:pt x="204" y="169"/>
                    <a:pt x="195" y="175"/>
                  </a:cubicBezTo>
                  <a:cubicBezTo>
                    <a:pt x="195" y="169"/>
                    <a:pt x="195" y="163"/>
                    <a:pt x="195" y="157"/>
                  </a:cubicBezTo>
                  <a:cubicBezTo>
                    <a:pt x="195" y="151"/>
                    <a:pt x="195" y="145"/>
                    <a:pt x="195" y="139"/>
                  </a:cubicBezTo>
                  <a:close/>
                  <a:moveTo>
                    <a:pt x="222" y="249"/>
                  </a:moveTo>
                  <a:cubicBezTo>
                    <a:pt x="216" y="249"/>
                    <a:pt x="211" y="244"/>
                    <a:pt x="211" y="238"/>
                  </a:cubicBezTo>
                  <a:cubicBezTo>
                    <a:pt x="211" y="232"/>
                    <a:pt x="216" y="227"/>
                    <a:pt x="222" y="227"/>
                  </a:cubicBezTo>
                  <a:cubicBezTo>
                    <a:pt x="228" y="227"/>
                    <a:pt x="233" y="232"/>
                    <a:pt x="233" y="238"/>
                  </a:cubicBezTo>
                  <a:cubicBezTo>
                    <a:pt x="233" y="244"/>
                    <a:pt x="228" y="249"/>
                    <a:pt x="222" y="249"/>
                  </a:cubicBezTo>
                  <a:close/>
                  <a:moveTo>
                    <a:pt x="275" y="231"/>
                  </a:moveTo>
                  <a:cubicBezTo>
                    <a:pt x="272" y="236"/>
                    <a:pt x="257" y="239"/>
                    <a:pt x="241" y="238"/>
                  </a:cubicBezTo>
                  <a:cubicBezTo>
                    <a:pt x="241" y="238"/>
                    <a:pt x="241" y="238"/>
                    <a:pt x="241" y="238"/>
                  </a:cubicBezTo>
                  <a:cubicBezTo>
                    <a:pt x="241" y="227"/>
                    <a:pt x="233" y="219"/>
                    <a:pt x="222" y="219"/>
                  </a:cubicBezTo>
                  <a:cubicBezTo>
                    <a:pt x="214" y="219"/>
                    <a:pt x="208" y="223"/>
                    <a:pt x="205" y="229"/>
                  </a:cubicBezTo>
                  <a:cubicBezTo>
                    <a:pt x="200" y="228"/>
                    <a:pt x="196" y="226"/>
                    <a:pt x="191" y="224"/>
                  </a:cubicBezTo>
                  <a:cubicBezTo>
                    <a:pt x="193" y="211"/>
                    <a:pt x="194" y="198"/>
                    <a:pt x="195" y="185"/>
                  </a:cubicBezTo>
                  <a:cubicBezTo>
                    <a:pt x="206" y="177"/>
                    <a:pt x="216" y="170"/>
                    <a:pt x="226" y="162"/>
                  </a:cubicBezTo>
                  <a:cubicBezTo>
                    <a:pt x="253" y="184"/>
                    <a:pt x="271" y="205"/>
                    <a:pt x="276" y="220"/>
                  </a:cubicBezTo>
                  <a:cubicBezTo>
                    <a:pt x="277" y="224"/>
                    <a:pt x="277" y="228"/>
                    <a:pt x="275" y="23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42" name="Pie chart"/>
          <p:cNvGrpSpPr/>
          <p:nvPr/>
        </p:nvGrpSpPr>
        <p:grpSpPr>
          <a:xfrm>
            <a:off x="6229941" y="3127148"/>
            <a:ext cx="504000" cy="503317"/>
            <a:chOff x="6651626" y="139700"/>
            <a:chExt cx="347662" cy="347663"/>
          </a:xfrm>
        </p:grpSpPr>
        <p:sp>
          <p:nvSpPr>
            <p:cNvPr id="143" name="Freeform 346"/>
            <p:cNvSpPr>
              <a:spLocks/>
            </p:cNvSpPr>
            <p:nvPr/>
          </p:nvSpPr>
          <p:spPr bwMode="auto">
            <a:xfrm>
              <a:off x="6707188" y="144463"/>
              <a:ext cx="292100" cy="342900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260" y="153"/>
                </a:cxn>
                <a:cxn ang="0">
                  <a:pos x="107" y="305"/>
                </a:cxn>
                <a:cxn ang="0">
                  <a:pos x="0" y="260"/>
                </a:cxn>
                <a:cxn ang="0">
                  <a:pos x="107" y="153"/>
                </a:cxn>
                <a:cxn ang="0">
                  <a:pos x="107" y="0"/>
                </a:cxn>
              </a:cxnLst>
              <a:rect l="0" t="0" r="r" b="b"/>
              <a:pathLst>
                <a:path w="260" h="305">
                  <a:moveTo>
                    <a:pt x="107" y="0"/>
                  </a:moveTo>
                  <a:cubicBezTo>
                    <a:pt x="192" y="0"/>
                    <a:pt x="260" y="68"/>
                    <a:pt x="260" y="153"/>
                  </a:cubicBezTo>
                  <a:cubicBezTo>
                    <a:pt x="260" y="237"/>
                    <a:pt x="192" y="305"/>
                    <a:pt x="107" y="305"/>
                  </a:cubicBezTo>
                  <a:cubicBezTo>
                    <a:pt x="65" y="305"/>
                    <a:pt x="27" y="288"/>
                    <a:pt x="0" y="260"/>
                  </a:cubicBezTo>
                  <a:cubicBezTo>
                    <a:pt x="107" y="153"/>
                    <a:pt x="107" y="153"/>
                    <a:pt x="107" y="153"/>
                  </a:cubicBezTo>
                  <a:lnTo>
                    <a:pt x="107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 dirty="0"/>
            </a:p>
          </p:txBody>
        </p:sp>
        <p:sp>
          <p:nvSpPr>
            <p:cNvPr id="144" name="Freeform 347"/>
            <p:cNvSpPr>
              <a:spLocks/>
            </p:cNvSpPr>
            <p:nvPr/>
          </p:nvSpPr>
          <p:spPr bwMode="auto">
            <a:xfrm>
              <a:off x="6656388" y="315913"/>
              <a:ext cx="171450" cy="120650"/>
            </a:xfrm>
            <a:custGeom>
              <a:avLst/>
              <a:gdLst/>
              <a:ahLst/>
              <a:cxnLst>
                <a:cxn ang="0">
                  <a:pos x="45" y="107"/>
                </a:cxn>
                <a:cxn ang="0">
                  <a:pos x="0" y="0"/>
                </a:cxn>
                <a:cxn ang="0">
                  <a:pos x="152" y="0"/>
                </a:cxn>
                <a:cxn ang="0">
                  <a:pos x="45" y="107"/>
                </a:cxn>
              </a:cxnLst>
              <a:rect l="0" t="0" r="r" b="b"/>
              <a:pathLst>
                <a:path w="152" h="107">
                  <a:moveTo>
                    <a:pt x="45" y="107"/>
                  </a:moveTo>
                  <a:cubicBezTo>
                    <a:pt x="17" y="80"/>
                    <a:pt x="0" y="42"/>
                    <a:pt x="0" y="0"/>
                  </a:cubicBezTo>
                  <a:cubicBezTo>
                    <a:pt x="152" y="0"/>
                    <a:pt x="152" y="0"/>
                    <a:pt x="152" y="0"/>
                  </a:cubicBezTo>
                  <a:lnTo>
                    <a:pt x="45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45" name="Freeform 348"/>
            <p:cNvSpPr>
              <a:spLocks noEditPoints="1"/>
            </p:cNvSpPr>
            <p:nvPr/>
          </p:nvSpPr>
          <p:spPr bwMode="auto">
            <a:xfrm>
              <a:off x="6651626" y="139700"/>
              <a:ext cx="180975" cy="303213"/>
            </a:xfrm>
            <a:custGeom>
              <a:avLst/>
              <a:gdLst/>
              <a:ahLst/>
              <a:cxnLst>
                <a:cxn ang="0">
                  <a:pos x="160" y="4"/>
                </a:cxn>
                <a:cxn ang="0">
                  <a:pos x="156" y="0"/>
                </a:cxn>
                <a:cxn ang="0">
                  <a:pos x="0" y="157"/>
                </a:cxn>
                <a:cxn ang="0">
                  <a:pos x="1" y="159"/>
                </a:cxn>
                <a:cxn ang="0">
                  <a:pos x="4" y="161"/>
                </a:cxn>
                <a:cxn ang="0">
                  <a:pos x="147" y="161"/>
                </a:cxn>
                <a:cxn ang="0">
                  <a:pos x="46" y="262"/>
                </a:cxn>
                <a:cxn ang="0">
                  <a:pos x="46" y="267"/>
                </a:cxn>
                <a:cxn ang="0">
                  <a:pos x="51" y="267"/>
                </a:cxn>
                <a:cxn ang="0">
                  <a:pos x="159" y="159"/>
                </a:cxn>
                <a:cxn ang="0">
                  <a:pos x="160" y="158"/>
                </a:cxn>
                <a:cxn ang="0">
                  <a:pos x="160" y="157"/>
                </a:cxn>
                <a:cxn ang="0">
                  <a:pos x="160" y="4"/>
                </a:cxn>
                <a:cxn ang="0">
                  <a:pos x="152" y="8"/>
                </a:cxn>
                <a:cxn ang="0">
                  <a:pos x="152" y="153"/>
                </a:cxn>
                <a:cxn ang="0">
                  <a:pos x="8" y="153"/>
                </a:cxn>
                <a:cxn ang="0">
                  <a:pos x="152" y="8"/>
                </a:cxn>
              </a:cxnLst>
              <a:rect l="0" t="0" r="r" b="b"/>
              <a:pathLst>
                <a:path w="160" h="269">
                  <a:moveTo>
                    <a:pt x="160" y="4"/>
                  </a:moveTo>
                  <a:cubicBezTo>
                    <a:pt x="160" y="2"/>
                    <a:pt x="159" y="0"/>
                    <a:pt x="156" y="0"/>
                  </a:cubicBezTo>
                  <a:cubicBezTo>
                    <a:pt x="70" y="0"/>
                    <a:pt x="0" y="70"/>
                    <a:pt x="0" y="157"/>
                  </a:cubicBezTo>
                  <a:cubicBezTo>
                    <a:pt x="0" y="158"/>
                    <a:pt x="0" y="159"/>
                    <a:pt x="1" y="159"/>
                  </a:cubicBezTo>
                  <a:cubicBezTo>
                    <a:pt x="2" y="160"/>
                    <a:pt x="3" y="161"/>
                    <a:pt x="4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46" y="262"/>
                    <a:pt x="46" y="262"/>
                    <a:pt x="46" y="262"/>
                  </a:cubicBezTo>
                  <a:cubicBezTo>
                    <a:pt x="44" y="263"/>
                    <a:pt x="44" y="266"/>
                    <a:pt x="46" y="267"/>
                  </a:cubicBezTo>
                  <a:cubicBezTo>
                    <a:pt x="47" y="269"/>
                    <a:pt x="50" y="269"/>
                    <a:pt x="51" y="267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60" y="159"/>
                    <a:pt x="160" y="159"/>
                    <a:pt x="160" y="158"/>
                  </a:cubicBezTo>
                  <a:cubicBezTo>
                    <a:pt x="160" y="158"/>
                    <a:pt x="160" y="157"/>
                    <a:pt x="160" y="157"/>
                  </a:cubicBezTo>
                  <a:lnTo>
                    <a:pt x="160" y="4"/>
                  </a:lnTo>
                  <a:close/>
                  <a:moveTo>
                    <a:pt x="152" y="8"/>
                  </a:moveTo>
                  <a:cubicBezTo>
                    <a:pt x="152" y="153"/>
                    <a:pt x="152" y="153"/>
                    <a:pt x="152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0" y="74"/>
                    <a:pt x="74" y="10"/>
                    <a:pt x="152" y="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pic>
        <p:nvPicPr>
          <p:cNvPr id="148" name="Shape 91">
            <a:extLst>
              <a:ext uri="{FF2B5EF4-FFF2-40B4-BE49-F238E27FC236}">
                <a16:creationId xmlns:a16="http://schemas.microsoft.com/office/drawing/2014/main" id="{FB9C4E11-5DD0-486C-992E-81BAB5DB5B4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  <a14:imgEffect>
                      <a14:saturation sat="382000"/>
                    </a14:imgEffect>
                    <a14:imgEffect>
                      <a14:brightnessContrast bright="-73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" y="-11634"/>
            <a:ext cx="3359063" cy="92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492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8696">
        <p14:flash/>
      </p:transition>
    </mc:Choice>
    <mc:Fallback xmlns="">
      <p:transition spd="slow" advTm="286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1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75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250"/>
                            </p:stCondLst>
                            <p:childTnLst>
                              <p:par>
                                <p:cTn id="6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750"/>
                            </p:stCondLst>
                            <p:childTnLst>
                              <p:par>
                                <p:cTn id="7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50"/>
                            </p:stCondLst>
                            <p:childTnLst>
                              <p:par>
                                <p:cTn id="7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1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9750"/>
                            </p:stCondLst>
                            <p:childTnLst>
                              <p:par>
                                <p:cTn id="8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5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250"/>
                            </p:stCondLst>
                            <p:childTnLst>
                              <p:par>
                                <p:cTn id="9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250"/>
                            </p:stCondLst>
                            <p:childTnLst>
                              <p:par>
                                <p:cTn id="9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7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3250"/>
                            </p:stCondLst>
                            <p:childTnLst>
                              <p:par>
                                <p:cTn id="106" presetID="8" presetClass="emph" presetSubtype="0" fill="hold" grpId="1" nodeType="afterEffect">
                                  <p:stCondLst>
                                    <p:cond delay="50"/>
                                  </p:stCondLst>
                                  <p:childTnLst>
                                    <p:animRot by="-21600000">
                                      <p:cBhvr>
                                        <p:cTn id="107" dur="6000" fill="hold"/>
                                        <p:tgtEl>
                                          <p:spTgt spid="13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6000" fill="hold"/>
                                        <p:tgtEl>
                                          <p:spTgt spid="13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6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6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60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6000" fill="hold"/>
                                        <p:tgtEl>
                                          <p:spTgt spid="142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368" grpId="0" animBg="1"/>
      <p:bldP spid="13368" grpId="1" animBg="1"/>
      <p:bldP spid="13343" grpId="0" animBg="1"/>
      <p:bldP spid="13343" grpId="1" animBg="1"/>
      <p:bldP spid="13352" grpId="0" animBg="1"/>
      <p:bldP spid="13352" grpId="1" animBg="1"/>
      <p:bldP spid="13353" grpId="0" animBg="1"/>
      <p:bldP spid="13353" grpId="1" animBg="1"/>
      <p:bldP spid="13389" grpId="0" animBg="1"/>
      <p:bldP spid="13389" grpId="1" animBg="1"/>
      <p:bldP spid="131" grpId="0"/>
      <p:bldP spid="132" grpId="0"/>
      <p:bldP spid="71" grpId="0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2219178" y="24414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2DB2DC0-EBDA-4AE9-AAAD-78E3B62966CF}"/>
              </a:ext>
            </a:extLst>
          </p:cNvPr>
          <p:cNvGrpSpPr/>
          <p:nvPr/>
        </p:nvGrpSpPr>
        <p:grpSpPr>
          <a:xfrm>
            <a:off x="36667" y="1864529"/>
            <a:ext cx="5411261" cy="3652703"/>
            <a:chOff x="-118397" y="804176"/>
            <a:chExt cx="4058446" cy="2739527"/>
          </a:xfrm>
        </p:grpSpPr>
        <p:graphicFrame>
          <p:nvGraphicFramePr>
            <p:cNvPr id="37" name="Диаграмма 36">
              <a:extLst>
                <a:ext uri="{FF2B5EF4-FFF2-40B4-BE49-F238E27FC236}">
                  <a16:creationId xmlns:a16="http://schemas.microsoft.com/office/drawing/2014/main" id="{6D95F9B1-17B1-46A6-B421-BB124796D32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522534"/>
                </p:ext>
              </p:extLst>
            </p:nvPr>
          </p:nvGraphicFramePr>
          <p:xfrm>
            <a:off x="-118397" y="804176"/>
            <a:ext cx="3130560" cy="27395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5" name="Диаграмма 64"/>
            <p:cNvGraphicFramePr>
              <a:graphicFrameLocks/>
            </p:cNvGraphicFramePr>
            <p:nvPr/>
          </p:nvGraphicFramePr>
          <p:xfrm>
            <a:off x="767868" y="1362550"/>
            <a:ext cx="1918430" cy="19431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6" name="TextBox 65"/>
            <p:cNvSpPr txBox="1"/>
            <p:nvPr/>
          </p:nvSpPr>
          <p:spPr>
            <a:xfrm>
              <a:off x="1067189" y="1600413"/>
              <a:ext cx="737750" cy="900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defRPr/>
              </a:pPr>
              <a:r>
                <a:rPr lang="ru-RU" sz="4000" b="1" dirty="0">
                  <a:solidFill>
                    <a:prstClr val="black"/>
                  </a:solidFill>
                  <a:latin typeface="Calibri"/>
                </a:rPr>
                <a:t>471</a:t>
              </a:r>
            </a:p>
            <a:p>
              <a:pPr algn="ctr" defTabSz="914377">
                <a:defRPr/>
              </a:pPr>
              <a:r>
                <a:rPr lang="ru-RU" sz="1600" dirty="0">
                  <a:solidFill>
                    <a:prstClr val="black"/>
                  </a:solidFill>
                  <a:latin typeface="Calibri"/>
                </a:rPr>
                <a:t>школа </a:t>
              </a:r>
            </a:p>
            <a:p>
              <a:pPr algn="ctr" defTabSz="914377">
                <a:defRPr/>
              </a:pPr>
              <a:r>
                <a:rPr lang="ru-RU" sz="1600" dirty="0">
                  <a:solidFill>
                    <a:prstClr val="black"/>
                  </a:solidFill>
                  <a:latin typeface="Calibri"/>
                </a:rPr>
                <a:t>БУРЯТИИ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02539" y="2173940"/>
              <a:ext cx="549670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ru-RU" sz="2800" b="1" dirty="0">
                  <a:solidFill>
                    <a:srgbClr val="00B5CC"/>
                  </a:solidFill>
                  <a:latin typeface="Calibri"/>
                </a:rPr>
                <a:t>423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007584" y="2295992"/>
              <a:ext cx="511390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ru-RU" sz="1400" b="1" dirty="0">
                  <a:solidFill>
                    <a:srgbClr val="00B5CC"/>
                  </a:solidFill>
                  <a:latin typeface="Calibri"/>
                </a:rPr>
                <a:t>школа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450652" y="2525021"/>
              <a:ext cx="1489397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libri"/>
                </a:rPr>
                <a:t>Подключено к Профконтур в </a:t>
              </a:r>
            </a:p>
            <a:p>
              <a:pPr defTabSz="914377">
                <a:defRPr/>
              </a:pPr>
              <a:r>
                <a:rPr lang="ru-RU" sz="1467" b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libri"/>
                </a:rPr>
                <a:t>Бурятии </a:t>
              </a:r>
            </a:p>
          </p:txBody>
        </p:sp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2481887" y="2526825"/>
              <a:ext cx="1116976" cy="9176"/>
            </a:xfrm>
            <a:prstGeom prst="line">
              <a:avLst/>
            </a:prstGeom>
            <a:ln w="15875">
              <a:solidFill>
                <a:srgbClr val="00B5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259675" y="1154136"/>
              <a:ext cx="528029" cy="530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ru-RU" sz="4000" b="1" dirty="0">
                  <a:solidFill>
                    <a:srgbClr val="00B5CC"/>
                  </a:solidFill>
                  <a:latin typeface="Calibri"/>
                </a:rPr>
                <a:t>90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67666" y="1320157"/>
              <a:ext cx="2247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ru-RU" dirty="0">
                  <a:solidFill>
                    <a:srgbClr val="13C4A3"/>
                  </a:solidFill>
                  <a:latin typeface="Calibri"/>
                </a:rPr>
                <a:t>%</a:t>
              </a:r>
            </a:p>
          </p:txBody>
        </p:sp>
      </p:grpSp>
      <p:graphicFrame>
        <p:nvGraphicFramePr>
          <p:cNvPr id="74" name="Диаграмма 73"/>
          <p:cNvGraphicFramePr>
            <a:graphicFrameLocks/>
          </p:cNvGraphicFramePr>
          <p:nvPr/>
        </p:nvGraphicFramePr>
        <p:xfrm>
          <a:off x="8122187" y="2905532"/>
          <a:ext cx="2100776" cy="1937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121053" y="941846"/>
            <a:ext cx="52370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ru-RU" dirty="0">
                <a:solidFill>
                  <a:srgbClr val="00B5CC"/>
                </a:solidFill>
                <a:latin typeface="Calibri"/>
              </a:rPr>
              <a:t>ОБЩЕЕ КОЛИЧЕСТВО </a:t>
            </a:r>
          </a:p>
          <a:p>
            <a:pPr defTabSz="914377">
              <a:defRPr/>
            </a:pPr>
            <a:r>
              <a:rPr lang="ru-RU" dirty="0">
                <a:solidFill>
                  <a:srgbClr val="00B5CC"/>
                </a:solidFill>
                <a:latin typeface="Calibri"/>
              </a:rPr>
              <a:t>РЕЗУЛЬТАТОВ ТЕСТИРОВАНИЯ  В БУРЯТИИ </a:t>
            </a:r>
          </a:p>
          <a:p>
            <a:r>
              <a:rPr lang="ru-RU" dirty="0">
                <a:solidFill>
                  <a:srgbClr val="00B5CC"/>
                </a:solidFill>
                <a:latin typeface="Calibri"/>
              </a:rPr>
              <a:t> </a:t>
            </a:r>
            <a:r>
              <a:rPr lang="en-US" dirty="0">
                <a:solidFill>
                  <a:srgbClr val="00B5CC"/>
                </a:solidFill>
                <a:latin typeface="Calibri"/>
              </a:rPr>
              <a:t>   </a:t>
            </a:r>
            <a:r>
              <a:rPr lang="ru-RU" dirty="0">
                <a:solidFill>
                  <a:srgbClr val="00B5CC"/>
                </a:solidFill>
                <a:latin typeface="Calibri"/>
              </a:rPr>
              <a:t>                 </a:t>
            </a:r>
            <a:r>
              <a:rPr lang="en-US" sz="3600" b="1" dirty="0">
                <a:solidFill>
                  <a:srgbClr val="FF3300"/>
                </a:solidFill>
                <a:latin typeface="Calibri"/>
              </a:rPr>
              <a:t>1</a:t>
            </a:r>
            <a:r>
              <a:rPr lang="ru-RU" sz="3600" b="1" dirty="0">
                <a:solidFill>
                  <a:srgbClr val="FF3300"/>
                </a:solidFill>
                <a:latin typeface="Calibri"/>
              </a:rPr>
              <a:t>48 </a:t>
            </a:r>
            <a:r>
              <a:rPr lang="ru-RU" sz="3600" b="1" dirty="0">
                <a:solidFill>
                  <a:srgbClr val="FF3300"/>
                </a:solidFill>
              </a:rPr>
              <a:t>629</a:t>
            </a:r>
            <a:endParaRPr lang="ru-RU" sz="3600" dirty="0">
              <a:solidFill>
                <a:srgbClr val="00B5CC"/>
              </a:solidFill>
              <a:latin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6B82D5-099F-40F1-807E-9AD998930767}"/>
              </a:ext>
            </a:extLst>
          </p:cNvPr>
          <p:cNvSpPr txBox="1"/>
          <p:nvPr/>
        </p:nvSpPr>
        <p:spPr>
          <a:xfrm>
            <a:off x="13917" y="5732663"/>
            <a:ext cx="4464829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srgbClr val="00B5CC"/>
                </a:solidFill>
                <a:latin typeface="Calibri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Calibri"/>
              </a:rPr>
              <a:t>+ 300 </a:t>
            </a:r>
            <a:r>
              <a:rPr lang="ru-RU" sz="2000" dirty="0">
                <a:latin typeface="Calibri"/>
              </a:rPr>
              <a:t>организаций по РФ  Протестировано в РФ  </a:t>
            </a:r>
            <a:r>
              <a:rPr lang="ru-RU" sz="2667" b="1" dirty="0">
                <a:solidFill>
                  <a:srgbClr val="FF0000"/>
                </a:solidFill>
                <a:latin typeface="Calibri"/>
              </a:rPr>
              <a:t>365 тыс. чел</a:t>
            </a:r>
          </a:p>
          <a:p>
            <a:pPr defTabSz="914377">
              <a:defRPr/>
            </a:pPr>
            <a:r>
              <a:rPr lang="ru-RU" sz="1200" dirty="0">
                <a:latin typeface="Calibri"/>
              </a:rPr>
              <a:t>( вкл. Тестирование «Предпринимательские способности)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2A379C5-A5DA-4550-90D0-5DA22AF2AD0D}"/>
              </a:ext>
            </a:extLst>
          </p:cNvPr>
          <p:cNvGrpSpPr/>
          <p:nvPr/>
        </p:nvGrpSpPr>
        <p:grpSpPr>
          <a:xfrm>
            <a:off x="8760297" y="3645024"/>
            <a:ext cx="3456383" cy="2880892"/>
            <a:chOff x="6307180" y="2579353"/>
            <a:chExt cx="2592287" cy="2160669"/>
          </a:xfrm>
          <a:effectLst>
            <a:glow rad="635000">
              <a:schemeClr val="bg1">
                <a:lumMod val="95000"/>
              </a:schemeClr>
            </a:glow>
          </a:effectLst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55ABF53F-3777-4637-A2E4-26AA605A059F}"/>
                </a:ext>
              </a:extLst>
            </p:cNvPr>
            <p:cNvGrpSpPr/>
            <p:nvPr/>
          </p:nvGrpSpPr>
          <p:grpSpPr>
            <a:xfrm>
              <a:off x="6307180" y="2579353"/>
              <a:ext cx="2592287" cy="2160669"/>
              <a:chOff x="6307180" y="2579353"/>
              <a:chExt cx="2592287" cy="2160669"/>
            </a:xfrm>
          </p:grpSpPr>
          <p:graphicFrame>
            <p:nvGraphicFramePr>
              <p:cNvPr id="13" name="Диаграмма 12"/>
              <p:cNvGraphicFramePr/>
              <p:nvPr>
                <p:extLst>
                  <p:ext uri="{D42A27DB-BD31-4B8C-83A1-F6EECF244321}">
                    <p14:modId xmlns:p14="http://schemas.microsoft.com/office/powerpoint/2010/main" val="484148247"/>
                  </p:ext>
                </p:extLst>
              </p:nvPr>
            </p:nvGraphicFramePr>
            <p:xfrm>
              <a:off x="6512176" y="2624319"/>
              <a:ext cx="2387291" cy="19901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41" name="TextBox 40"/>
              <p:cNvSpPr txBox="1"/>
              <p:nvPr/>
            </p:nvSpPr>
            <p:spPr>
              <a:xfrm>
                <a:off x="6401134" y="4332122"/>
                <a:ext cx="2489076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1467" b="1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Calibri"/>
                  </a:rPr>
                  <a:t>Риск употребления ПАВ, психологическое благополучие  и др.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307180" y="2579353"/>
                <a:ext cx="18400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dirty="0">
                    <a:solidFill>
                      <a:srgbClr val="00B5CC"/>
                    </a:solidFill>
                    <a:latin typeface="Calibri"/>
                  </a:rPr>
                  <a:t>ПСИХОДИАГНОСТИКА </a:t>
                </a:r>
              </a:p>
            </p:txBody>
          </p:sp>
          <p:cxnSp>
            <p:nvCxnSpPr>
              <p:cNvPr id="31" name="Прямая соединительная линия 30"/>
              <p:cNvCxnSpPr/>
              <p:nvPr/>
            </p:nvCxnSpPr>
            <p:spPr>
              <a:xfrm flipV="1">
                <a:off x="6361185" y="2848989"/>
                <a:ext cx="1692120" cy="8526"/>
              </a:xfrm>
              <a:prstGeom prst="line">
                <a:avLst/>
              </a:prstGeom>
              <a:ln w="15875">
                <a:solidFill>
                  <a:srgbClr val="00B5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6700326" y="3264292"/>
              <a:ext cx="1003343" cy="606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ru-RU" sz="2000" b="1" dirty="0">
                  <a:solidFill>
                    <a:srgbClr val="00B0F0"/>
                  </a:solidFill>
                  <a:latin typeface="Calibri"/>
                </a:rPr>
                <a:t>48 962</a:t>
              </a:r>
            </a:p>
            <a:p>
              <a:pPr algn="ctr" defTabSz="914377">
                <a:defRPr/>
              </a:pPr>
              <a:r>
                <a:rPr lang="ru-RU" sz="1600" b="1" dirty="0">
                  <a:solidFill>
                    <a:schemeClr val="accent6">
                      <a:lumMod val="75000"/>
                    </a:schemeClr>
                  </a:solidFill>
                  <a:latin typeface="Calibri"/>
                </a:rPr>
                <a:t>35 000 </a:t>
              </a:r>
            </a:p>
            <a:p>
              <a:pPr algn="ctr" defTabSz="914377">
                <a:defRPr/>
              </a:pPr>
              <a:r>
                <a:rPr lang="ru-RU" sz="1051" b="1" dirty="0">
                  <a:solidFill>
                    <a:schemeClr val="accent6">
                      <a:lumMod val="75000"/>
                    </a:schemeClr>
                  </a:solidFill>
                  <a:latin typeface="Calibri"/>
                </a:rPr>
                <a:t>наркозависимость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29817" y="215116"/>
            <a:ext cx="4005001" cy="461665"/>
            <a:chOff x="831585" y="235402"/>
            <a:chExt cx="4005001" cy="461665"/>
          </a:xfrm>
        </p:grpSpPr>
        <p:sp>
          <p:nvSpPr>
            <p:cNvPr id="8" name="TextBox 7"/>
            <p:cNvSpPr txBox="1"/>
            <p:nvPr/>
          </p:nvSpPr>
          <p:spPr>
            <a:xfrm>
              <a:off x="831585" y="235402"/>
              <a:ext cx="4005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576EA1"/>
                  </a:solidFill>
                  <a:latin typeface="+mj-lt"/>
                </a:rPr>
                <a:t>ГЕОГРАФИЯ ПРОЕКТА</a:t>
              </a:r>
            </a:p>
          </p:txBody>
        </p:sp>
        <p:cxnSp>
          <p:nvCxnSpPr>
            <p:cNvPr id="7" name="Прямая соединительная линия 6"/>
            <p:cNvCxnSpPr>
              <a:cxnSpLocks/>
            </p:cNvCxnSpPr>
            <p:nvPr/>
          </p:nvCxnSpPr>
          <p:spPr>
            <a:xfrm flipH="1">
              <a:off x="879516" y="696244"/>
              <a:ext cx="2871621" cy="0"/>
            </a:xfrm>
            <a:prstGeom prst="line">
              <a:avLst/>
            </a:prstGeom>
            <a:ln>
              <a:solidFill>
                <a:srgbClr val="576EA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C068BC8-0D83-46BF-8E49-D0B02B47AC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21053" y="211218"/>
            <a:ext cx="629225" cy="559711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27EAD8D-8E15-403B-B9F1-D6BC81F1C76E}"/>
              </a:ext>
            </a:extLst>
          </p:cNvPr>
          <p:cNvGrpSpPr/>
          <p:nvPr/>
        </p:nvGrpSpPr>
        <p:grpSpPr>
          <a:xfrm>
            <a:off x="3897694" y="2055716"/>
            <a:ext cx="7094233" cy="4685652"/>
            <a:chOff x="2775879" y="1350858"/>
            <a:chExt cx="5320675" cy="3514239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B068E25F-84A0-4EF6-8280-EB814ACC8E29}"/>
                </a:ext>
              </a:extLst>
            </p:cNvPr>
            <p:cNvGrpSpPr/>
            <p:nvPr/>
          </p:nvGrpSpPr>
          <p:grpSpPr>
            <a:xfrm>
              <a:off x="2775879" y="1350858"/>
              <a:ext cx="5320675" cy="3514239"/>
              <a:chOff x="2775879" y="1350858"/>
              <a:chExt cx="5320675" cy="3514239"/>
            </a:xfrm>
          </p:grpSpPr>
          <p:graphicFrame>
            <p:nvGraphicFramePr>
              <p:cNvPr id="43" name="Диаграмма 42"/>
              <p:cNvGraphicFramePr/>
              <p:nvPr>
                <p:extLst>
                  <p:ext uri="{D42A27DB-BD31-4B8C-83A1-F6EECF244321}">
                    <p14:modId xmlns:p14="http://schemas.microsoft.com/office/powerpoint/2010/main" val="4226860077"/>
                  </p:ext>
                </p:extLst>
              </p:nvPr>
            </p:nvGraphicFramePr>
            <p:xfrm>
              <a:off x="2775879" y="1350858"/>
              <a:ext cx="3348623" cy="285764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53" name="TextBox 52"/>
              <p:cNvSpPr txBox="1"/>
              <p:nvPr/>
            </p:nvSpPr>
            <p:spPr>
              <a:xfrm>
                <a:off x="3776074" y="1671774"/>
                <a:ext cx="23238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dirty="0">
                    <a:solidFill>
                      <a:srgbClr val="00B5CC"/>
                    </a:solidFill>
                    <a:latin typeface="Calibri"/>
                  </a:rPr>
                  <a:t>ПРОФОРИЕНТАЦИЯ </a:t>
                </a:r>
              </a:p>
            </p:txBody>
          </p:sp>
          <p:graphicFrame>
            <p:nvGraphicFramePr>
              <p:cNvPr id="10" name="Диаграмма 9"/>
              <p:cNvGraphicFramePr/>
              <p:nvPr>
                <p:extLst>
                  <p:ext uri="{D42A27DB-BD31-4B8C-83A1-F6EECF244321}">
                    <p14:modId xmlns:p14="http://schemas.microsoft.com/office/powerpoint/2010/main" val="2657343300"/>
                  </p:ext>
                </p:extLst>
              </p:nvPr>
            </p:nvGraphicFramePr>
            <p:xfrm>
              <a:off x="4928390" y="2276095"/>
              <a:ext cx="3168164" cy="25890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75" name="TextBox 74"/>
              <p:cNvSpPr txBox="1"/>
              <p:nvPr/>
            </p:nvSpPr>
            <p:spPr>
              <a:xfrm>
                <a:off x="4386016" y="3133622"/>
                <a:ext cx="668693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sz="2000" b="1" dirty="0">
                    <a:solidFill>
                      <a:srgbClr val="00B0F0"/>
                    </a:solidFill>
                    <a:latin typeface="Calibri"/>
                  </a:rPr>
                  <a:t>40 875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387309" y="2634604"/>
                <a:ext cx="668693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2000" b="1" dirty="0">
                    <a:solidFill>
                      <a:schemeClr val="accent6">
                        <a:lumMod val="75000"/>
                      </a:schemeClr>
                    </a:solidFill>
                    <a:latin typeface="Calibri"/>
                  </a:rPr>
                  <a:t>40 536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971685" y="2699353"/>
                <a:ext cx="1310825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1200" dirty="0">
                    <a:solidFill>
                      <a:prstClr val="black"/>
                    </a:solidFill>
                    <a:latin typeface="Calibri"/>
                  </a:rPr>
                  <a:t>5-6 класс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379821" y="2884679"/>
                <a:ext cx="668693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2000" b="1" dirty="0">
                    <a:solidFill>
                      <a:srgbClr val="8064A2"/>
                    </a:solidFill>
                    <a:latin typeface="Calibri"/>
                  </a:rPr>
                  <a:t>17 636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962490" y="2945629"/>
                <a:ext cx="1310825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1200" dirty="0">
                    <a:solidFill>
                      <a:prstClr val="black"/>
                    </a:solidFill>
                    <a:latin typeface="Calibri"/>
                  </a:rPr>
                  <a:t>7-8 класс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945065" y="3186514"/>
                <a:ext cx="1310825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ru-RU" sz="1200" dirty="0">
                    <a:solidFill>
                      <a:prstClr val="black"/>
                    </a:solidFill>
                    <a:latin typeface="Calibri"/>
                  </a:rPr>
                  <a:t>9-11 класс</a:t>
                </a:r>
              </a:p>
            </p:txBody>
          </p:sp>
        </p:grpSp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4100110" y="1934569"/>
              <a:ext cx="1692120" cy="8526"/>
            </a:xfrm>
            <a:prstGeom prst="line">
              <a:avLst/>
            </a:prstGeom>
            <a:ln w="15875">
              <a:solidFill>
                <a:srgbClr val="00B5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3D28C84-DFFB-48F0-94FD-BCB427693A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6040" y="72567"/>
            <a:ext cx="5591944" cy="100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0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5004ABB-FB7F-4E75-9C26-A14897A28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20741"/>
              </p:ext>
            </p:extLst>
          </p:nvPr>
        </p:nvGraphicFramePr>
        <p:xfrm>
          <a:off x="5434349" y="303143"/>
          <a:ext cx="6782331" cy="605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045">
                  <a:extLst>
                    <a:ext uri="{9D8B030D-6E8A-4147-A177-3AD203B41FA5}">
                      <a16:colId xmlns:a16="http://schemas.microsoft.com/office/drawing/2014/main" val="2046476572"/>
                    </a:ext>
                  </a:extLst>
                </a:gridCol>
                <a:gridCol w="3475496">
                  <a:extLst>
                    <a:ext uri="{9D8B030D-6E8A-4147-A177-3AD203B41FA5}">
                      <a16:colId xmlns:a16="http://schemas.microsoft.com/office/drawing/2014/main" val="3906290735"/>
                    </a:ext>
                  </a:extLst>
                </a:gridCol>
                <a:gridCol w="2882790">
                  <a:extLst>
                    <a:ext uri="{9D8B030D-6E8A-4147-A177-3AD203B41FA5}">
                      <a16:colId xmlns:a16="http://schemas.microsoft.com/office/drawing/2014/main" val="2078751330"/>
                    </a:ext>
                  </a:extLst>
                </a:gridCol>
              </a:tblGrid>
              <a:tr h="60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РЕГИОНАЛЬНЫЙ МОНИТОРИНГ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БУРЯТИЯ                                        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Учащиеся 8 – 11 классов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01 апреля по 31 мая 2023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095377"/>
                  </a:ext>
                </a:extLst>
              </a:tr>
            </a:tbl>
          </a:graphicData>
        </a:graphic>
      </p:graphicFrame>
      <p:sp>
        <p:nvSpPr>
          <p:cNvPr id="10" name="Надпись 8">
            <a:extLst>
              <a:ext uri="{FF2B5EF4-FFF2-40B4-BE49-F238E27FC236}">
                <a16:creationId xmlns:a16="http://schemas.microsoft.com/office/drawing/2014/main" id="{8E258D19-8398-4352-B8EB-A67A924F300F}"/>
              </a:ext>
            </a:extLst>
          </p:cNvPr>
          <p:cNvSpPr txBox="1"/>
          <p:nvPr/>
        </p:nvSpPr>
        <p:spPr>
          <a:xfrm>
            <a:off x="8883058" y="1915343"/>
            <a:ext cx="1049020" cy="3285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333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14,8 %</a:t>
            </a:r>
            <a:endParaRPr lang="ru-RU" sz="146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Надпись 13">
            <a:extLst>
              <a:ext uri="{FF2B5EF4-FFF2-40B4-BE49-F238E27FC236}">
                <a16:creationId xmlns:a16="http://schemas.microsoft.com/office/drawing/2014/main" id="{A77C88D7-C6B2-4C8B-BEB4-9B35255427A5}"/>
              </a:ext>
            </a:extLst>
          </p:cNvPr>
          <p:cNvSpPr txBox="1"/>
          <p:nvPr/>
        </p:nvSpPr>
        <p:spPr>
          <a:xfrm>
            <a:off x="8883058" y="2158336"/>
            <a:ext cx="1049020" cy="3285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333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7,6 %</a:t>
            </a:r>
            <a:endParaRPr lang="ru-RU" sz="146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адпись 14">
            <a:extLst>
              <a:ext uri="{FF2B5EF4-FFF2-40B4-BE49-F238E27FC236}">
                <a16:creationId xmlns:a16="http://schemas.microsoft.com/office/drawing/2014/main" id="{D8E8C611-05F3-4E26-B2BE-5323A70010E1}"/>
              </a:ext>
            </a:extLst>
          </p:cNvPr>
          <p:cNvSpPr txBox="1"/>
          <p:nvPr/>
        </p:nvSpPr>
        <p:spPr>
          <a:xfrm>
            <a:off x="8892371" y="2390323"/>
            <a:ext cx="1049020" cy="3285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333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6,8 %</a:t>
            </a:r>
            <a:endParaRPr lang="ru-RU" sz="1467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Надпись 7">
            <a:extLst>
              <a:ext uri="{FF2B5EF4-FFF2-40B4-BE49-F238E27FC236}">
                <a16:creationId xmlns:a16="http://schemas.microsoft.com/office/drawing/2014/main" id="{16E97B7D-6183-40F8-AD40-EF5624D932A1}"/>
              </a:ext>
            </a:extLst>
          </p:cNvPr>
          <p:cNvSpPr txBox="1"/>
          <p:nvPr/>
        </p:nvSpPr>
        <p:spPr>
          <a:xfrm>
            <a:off x="8892371" y="1673603"/>
            <a:ext cx="1049020" cy="3285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333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16,5 %</a:t>
            </a:r>
            <a:endParaRPr lang="ru-RU" sz="1467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C81829C7-B9C3-4F55-BC0B-B38EA2905F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640925"/>
              </p:ext>
            </p:extLst>
          </p:nvPr>
        </p:nvGraphicFramePr>
        <p:xfrm>
          <a:off x="190891" y="952434"/>
          <a:ext cx="11871791" cy="571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FFD182D-5780-410A-BBED-B770CA2FE74C}"/>
              </a:ext>
            </a:extLst>
          </p:cNvPr>
          <p:cNvSpPr txBox="1"/>
          <p:nvPr/>
        </p:nvSpPr>
        <p:spPr>
          <a:xfrm>
            <a:off x="200203" y="1869314"/>
            <a:ext cx="310874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33" b="1" dirty="0">
                <a:solidFill>
                  <a:srgbClr val="595959"/>
                </a:solidFill>
                <a:latin typeface="Calibri" panose="020F0502020204030204"/>
              </a:rPr>
              <a:t>14</a:t>
            </a:r>
            <a:r>
              <a:rPr lang="ru-RU" sz="2133" b="1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 115 учеников</a:t>
            </a:r>
            <a:endParaRPr lang="ru-RU" sz="2133" dirty="0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74F407C0-A69B-4706-9D0E-362E42F57FC1}"/>
              </a:ext>
            </a:extLst>
          </p:cNvPr>
          <p:cNvSpPr>
            <a:spLocks/>
          </p:cNvSpPr>
          <p:nvPr/>
        </p:nvSpPr>
        <p:spPr bwMode="auto">
          <a:xfrm>
            <a:off x="8290493" y="1988840"/>
            <a:ext cx="2486027" cy="1922431"/>
          </a:xfrm>
          <a:custGeom>
            <a:avLst/>
            <a:gdLst>
              <a:gd name="T0" fmla="*/ 29 w 103"/>
              <a:gd name="T1" fmla="*/ 22 h 91"/>
              <a:gd name="T2" fmla="*/ 27 w 103"/>
              <a:gd name="T3" fmla="*/ 78 h 91"/>
              <a:gd name="T4" fmla="*/ 76 w 103"/>
              <a:gd name="T5" fmla="*/ 72 h 91"/>
              <a:gd name="T6" fmla="*/ 25 w 103"/>
              <a:gd name="T7" fmla="*/ 25 h 91"/>
              <a:gd name="T8" fmla="*/ 23 w 103"/>
              <a:gd name="T9" fmla="*/ 75 h 91"/>
              <a:gd name="T10" fmla="*/ 71 w 103"/>
              <a:gd name="T11" fmla="*/ 80 h 91"/>
              <a:gd name="T12" fmla="*/ 42 w 103"/>
              <a:gd name="T13" fmla="*/ 17 h 91"/>
              <a:gd name="T14" fmla="*/ 31 w 103"/>
              <a:gd name="T15" fmla="*/ 83 h 91"/>
              <a:gd name="T16" fmla="*/ 85 w 103"/>
              <a:gd name="T17" fmla="*/ 45 h 91"/>
              <a:gd name="T18" fmla="*/ 17 w 103"/>
              <a:gd name="T19" fmla="*/ 32 h 91"/>
              <a:gd name="T20" fmla="*/ 23 w 103"/>
              <a:gd name="T21" fmla="*/ 77 h 91"/>
              <a:gd name="T22" fmla="*/ 76 w 103"/>
              <a:gd name="T23" fmla="*/ 76 h 91"/>
              <a:gd name="T24" fmla="*/ 35 w 103"/>
              <a:gd name="T25" fmla="*/ 21 h 91"/>
              <a:gd name="T26" fmla="*/ 27 w 103"/>
              <a:gd name="T27" fmla="*/ 26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3" h="91">
                <a:moveTo>
                  <a:pt x="29" y="22"/>
                </a:moveTo>
                <a:cubicBezTo>
                  <a:pt x="12" y="36"/>
                  <a:pt x="9" y="63"/>
                  <a:pt x="27" y="78"/>
                </a:cubicBezTo>
                <a:cubicBezTo>
                  <a:pt x="42" y="91"/>
                  <a:pt x="64" y="87"/>
                  <a:pt x="76" y="72"/>
                </a:cubicBezTo>
                <a:cubicBezTo>
                  <a:pt x="100" y="42"/>
                  <a:pt x="52" y="0"/>
                  <a:pt x="25" y="25"/>
                </a:cubicBezTo>
                <a:cubicBezTo>
                  <a:pt x="11" y="39"/>
                  <a:pt x="13" y="60"/>
                  <a:pt x="23" y="75"/>
                </a:cubicBezTo>
                <a:cubicBezTo>
                  <a:pt x="33" y="90"/>
                  <a:pt x="57" y="91"/>
                  <a:pt x="71" y="80"/>
                </a:cubicBezTo>
                <a:cubicBezTo>
                  <a:pt x="101" y="59"/>
                  <a:pt x="76" y="12"/>
                  <a:pt x="42" y="17"/>
                </a:cubicBezTo>
                <a:cubicBezTo>
                  <a:pt x="13" y="22"/>
                  <a:pt x="0" y="72"/>
                  <a:pt x="31" y="83"/>
                </a:cubicBezTo>
                <a:cubicBezTo>
                  <a:pt x="55" y="91"/>
                  <a:pt x="95" y="75"/>
                  <a:pt x="85" y="45"/>
                </a:cubicBezTo>
                <a:cubicBezTo>
                  <a:pt x="75" y="16"/>
                  <a:pt x="33" y="4"/>
                  <a:pt x="17" y="32"/>
                </a:cubicBezTo>
                <a:cubicBezTo>
                  <a:pt x="9" y="45"/>
                  <a:pt x="10" y="67"/>
                  <a:pt x="23" y="77"/>
                </a:cubicBezTo>
                <a:cubicBezTo>
                  <a:pt x="37" y="88"/>
                  <a:pt x="62" y="90"/>
                  <a:pt x="76" y="76"/>
                </a:cubicBezTo>
                <a:cubicBezTo>
                  <a:pt x="103" y="50"/>
                  <a:pt x="67" y="8"/>
                  <a:pt x="35" y="21"/>
                </a:cubicBezTo>
                <a:cubicBezTo>
                  <a:pt x="32" y="22"/>
                  <a:pt x="29" y="24"/>
                  <a:pt x="27" y="26"/>
                </a:cubicBezTo>
              </a:path>
            </a:pathLst>
          </a:custGeom>
          <a:ln>
            <a:headEnd/>
            <a:tailEnd/>
          </a:ln>
          <a:effectLst>
            <a:glow rad="114300">
              <a:schemeClr val="bg1">
                <a:lumMod val="95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432EAF-80F9-4CA3-8C1A-2CA119D347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21053" y="211218"/>
            <a:ext cx="629225" cy="559711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E8C2D43-BCDC-49B8-B511-551659417EE1}"/>
              </a:ext>
            </a:extLst>
          </p:cNvPr>
          <p:cNvGrpSpPr/>
          <p:nvPr/>
        </p:nvGrpSpPr>
        <p:grpSpPr>
          <a:xfrm>
            <a:off x="829817" y="215116"/>
            <a:ext cx="4005001" cy="461665"/>
            <a:chOff x="831585" y="235402"/>
            <a:chExt cx="4005001" cy="46166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AB6D83-82C6-4EC6-BE2E-50E38A07ABCF}"/>
                </a:ext>
              </a:extLst>
            </p:cNvPr>
            <p:cNvSpPr txBox="1"/>
            <p:nvPr/>
          </p:nvSpPr>
          <p:spPr>
            <a:xfrm>
              <a:off x="831585" y="235402"/>
              <a:ext cx="4005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576EA1"/>
                  </a:solidFill>
                  <a:latin typeface="+mj-lt"/>
                </a:rPr>
                <a:t>ПРОБЛЕМА РЕГИОНА</a:t>
              </a: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FEEBEC30-73BE-46BB-ACEE-47AC080CDF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516" y="696244"/>
              <a:ext cx="2871621" cy="0"/>
            </a:xfrm>
            <a:prstGeom prst="line">
              <a:avLst/>
            </a:prstGeom>
            <a:ln>
              <a:solidFill>
                <a:srgbClr val="576EA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84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5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4C72588-BA3A-8E4C-8C38-4605F2787BD7}"/>
              </a:ext>
            </a:extLst>
          </p:cNvPr>
          <p:cNvSpPr txBox="1">
            <a:spLocks/>
          </p:cNvSpPr>
          <p:nvPr/>
        </p:nvSpPr>
        <p:spPr>
          <a:xfrm>
            <a:off x="849275" y="116632"/>
            <a:ext cx="6404402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Цели и задачи проекта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DF33E4B-17A0-422A-ADEC-206CA98449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60648"/>
            <a:ext cx="729939" cy="649298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BF9DDBF-1747-4127-8FEF-4891BF5EFBAD}"/>
              </a:ext>
            </a:extLst>
          </p:cNvPr>
          <p:cNvCxnSpPr>
            <a:cxnSpLocks/>
          </p:cNvCxnSpPr>
          <p:nvPr/>
        </p:nvCxnSpPr>
        <p:spPr>
          <a:xfrm flipH="1">
            <a:off x="978042" y="764704"/>
            <a:ext cx="3482322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F2D24EC7-7C41-483C-BE7A-B2EE5971EEB6}"/>
              </a:ext>
            </a:extLst>
          </p:cNvPr>
          <p:cNvSpPr/>
          <p:nvPr/>
        </p:nvSpPr>
        <p:spPr>
          <a:xfrm>
            <a:off x="0" y="6033205"/>
            <a:ext cx="12216680" cy="852179"/>
          </a:xfrm>
          <a:prstGeom prst="rect">
            <a:avLst/>
          </a:prstGeom>
          <a:solidFill>
            <a:srgbClr val="E4E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grpSp>
        <p:nvGrpSpPr>
          <p:cNvPr id="67" name="Arrow 1">
            <a:extLst>
              <a:ext uri="{FF2B5EF4-FFF2-40B4-BE49-F238E27FC236}">
                <a16:creationId xmlns:a16="http://schemas.microsoft.com/office/drawing/2014/main" id="{AA4BF624-1546-49B9-B3C3-D3F1308A070F}"/>
              </a:ext>
            </a:extLst>
          </p:cNvPr>
          <p:cNvGrpSpPr/>
          <p:nvPr/>
        </p:nvGrpSpPr>
        <p:grpSpPr>
          <a:xfrm>
            <a:off x="551384" y="3427751"/>
            <a:ext cx="1729377" cy="1513417"/>
            <a:chOff x="-45" y="1511301"/>
            <a:chExt cx="1297033" cy="1135063"/>
          </a:xfrm>
        </p:grpSpPr>
        <p:sp>
          <p:nvSpPr>
            <p:cNvPr id="68" name="Freeform 31">
              <a:extLst>
                <a:ext uri="{FF2B5EF4-FFF2-40B4-BE49-F238E27FC236}">
                  <a16:creationId xmlns:a16="http://schemas.microsoft.com/office/drawing/2014/main" id="{EC453CC8-7C27-4395-9ECE-1D8E34DFB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5" y="1736726"/>
              <a:ext cx="1184319" cy="909638"/>
            </a:xfrm>
            <a:custGeom>
              <a:avLst/>
              <a:gdLst>
                <a:gd name="connsiteX0" fmla="*/ 11730 w 11730"/>
                <a:gd name="connsiteY0" fmla="*/ 0 h 10000"/>
                <a:gd name="connsiteX1" fmla="*/ 11730 w 11730"/>
                <a:gd name="connsiteY1" fmla="*/ 3926 h 10000"/>
                <a:gd name="connsiteX2" fmla="*/ 6265 w 11730"/>
                <a:gd name="connsiteY2" fmla="*/ 10000 h 10000"/>
                <a:gd name="connsiteX3" fmla="*/ 0 w 1173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0" h="10000">
                  <a:moveTo>
                    <a:pt x="11730" y="0"/>
                  </a:moveTo>
                  <a:lnTo>
                    <a:pt x="11730" y="3926"/>
                  </a:lnTo>
                  <a:cubicBezTo>
                    <a:pt x="8700" y="3926"/>
                    <a:pt x="6265" y="6653"/>
                    <a:pt x="6265" y="10000"/>
                  </a:cubicBezTo>
                  <a:lnTo>
                    <a:pt x="0" y="10000"/>
                  </a:lnTo>
                </a:path>
              </a:pathLst>
            </a:custGeom>
            <a:noFill/>
            <a:ln w="12700" cap="rnd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9" name="Oval 32">
              <a:extLst>
                <a:ext uri="{FF2B5EF4-FFF2-40B4-BE49-F238E27FC236}">
                  <a16:creationId xmlns:a16="http://schemas.microsoft.com/office/drawing/2014/main" id="{12553EDA-1975-4191-B4DB-ABD80D575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563" y="1511301"/>
              <a:ext cx="225425" cy="225425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90E01594-8DDB-41C6-925E-3145CE452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475" y="1589088"/>
              <a:ext cx="101600" cy="50800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2" y="0"/>
                </a:cxn>
                <a:cxn ang="0">
                  <a:pos x="64" y="32"/>
                </a:cxn>
              </a:cxnLst>
              <a:rect l="0" t="0" r="r" b="b"/>
              <a:pathLst>
                <a:path w="64" h="32">
                  <a:moveTo>
                    <a:pt x="0" y="32"/>
                  </a:moveTo>
                  <a:lnTo>
                    <a:pt x="32" y="0"/>
                  </a:lnTo>
                  <a:lnTo>
                    <a:pt x="64" y="32"/>
                  </a:ln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71" name="Circle 1">
            <a:extLst>
              <a:ext uri="{FF2B5EF4-FFF2-40B4-BE49-F238E27FC236}">
                <a16:creationId xmlns:a16="http://schemas.microsoft.com/office/drawing/2014/main" id="{14FE9461-E37F-4A37-A9E3-D9A328727C53}"/>
              </a:ext>
            </a:extLst>
          </p:cNvPr>
          <p:cNvGrpSpPr/>
          <p:nvPr/>
        </p:nvGrpSpPr>
        <p:grpSpPr>
          <a:xfrm>
            <a:off x="1600415" y="4410215"/>
            <a:ext cx="1183217" cy="1107017"/>
            <a:chOff x="771525" y="2230438"/>
            <a:chExt cx="887413" cy="830263"/>
          </a:xfrm>
        </p:grpSpPr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7DC11550-BDEE-41FE-AB1F-B236EF886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25" y="2230438"/>
              <a:ext cx="823913" cy="830263"/>
            </a:xfrm>
            <a:custGeom>
              <a:avLst/>
              <a:gdLst/>
              <a:ahLst/>
              <a:cxnLst>
                <a:cxn ang="0">
                  <a:pos x="439" y="252"/>
                </a:cxn>
                <a:cxn ang="0">
                  <a:pos x="221" y="442"/>
                </a:cxn>
                <a:cxn ang="0">
                  <a:pos x="0" y="221"/>
                </a:cxn>
                <a:cxn ang="0">
                  <a:pos x="221" y="0"/>
                </a:cxn>
                <a:cxn ang="0">
                  <a:pos x="439" y="190"/>
                </a:cxn>
              </a:cxnLst>
              <a:rect l="0" t="0" r="r" b="b"/>
              <a:pathLst>
                <a:path w="439" h="442">
                  <a:moveTo>
                    <a:pt x="439" y="252"/>
                  </a:moveTo>
                  <a:cubicBezTo>
                    <a:pt x="424" y="359"/>
                    <a:pt x="332" y="442"/>
                    <a:pt x="221" y="442"/>
                  </a:cubicBezTo>
                  <a:cubicBezTo>
                    <a:pt x="99" y="442"/>
                    <a:pt x="0" y="343"/>
                    <a:pt x="0" y="221"/>
                  </a:cubicBezTo>
                  <a:cubicBezTo>
                    <a:pt x="0" y="99"/>
                    <a:pt x="99" y="0"/>
                    <a:pt x="221" y="0"/>
                  </a:cubicBezTo>
                  <a:cubicBezTo>
                    <a:pt x="332" y="0"/>
                    <a:pt x="424" y="83"/>
                    <a:pt x="439" y="190"/>
                  </a:cubicBezTo>
                </a:path>
              </a:pathLst>
            </a:cu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3" name="Oval 35">
              <a:extLst>
                <a:ext uri="{FF2B5EF4-FFF2-40B4-BE49-F238E27FC236}">
                  <a16:creationId xmlns:a16="http://schemas.microsoft.com/office/drawing/2014/main" id="{62D8D48C-D50A-42B6-9162-CDF8D308A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463" y="2586038"/>
              <a:ext cx="117475" cy="120650"/>
            </a:xfrm>
            <a:prstGeom prst="ellips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8871D4F1-98E9-4C2F-B216-995C08CF5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8" y="2300288"/>
              <a:ext cx="344488" cy="346075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184" y="0"/>
                </a:cxn>
              </a:cxnLst>
              <a:rect l="0" t="0" r="r" b="b"/>
              <a:pathLst>
                <a:path w="184" h="184">
                  <a:moveTo>
                    <a:pt x="0" y="184"/>
                  </a:moveTo>
                  <a:cubicBezTo>
                    <a:pt x="0" y="82"/>
                    <a:pt x="82" y="0"/>
                    <a:pt x="184" y="0"/>
                  </a:cubicBezTo>
                </a:path>
              </a:pathLst>
            </a:custGeom>
            <a:noFill/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5" name="Oval 37">
              <a:extLst>
                <a:ext uri="{FF2B5EF4-FFF2-40B4-BE49-F238E27FC236}">
                  <a16:creationId xmlns:a16="http://schemas.microsoft.com/office/drawing/2014/main" id="{94B746AA-AA61-416E-8D95-529F41A0B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525" y="2268538"/>
              <a:ext cx="63500" cy="635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6" name="Oval 38">
              <a:extLst>
                <a:ext uri="{FF2B5EF4-FFF2-40B4-BE49-F238E27FC236}">
                  <a16:creationId xmlns:a16="http://schemas.microsoft.com/office/drawing/2014/main" id="{E9A7D026-D4D0-4809-A554-4C5639476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8" y="2614613"/>
              <a:ext cx="63500" cy="635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77" name="Arrow 3">
            <a:extLst>
              <a:ext uri="{FF2B5EF4-FFF2-40B4-BE49-F238E27FC236}">
                <a16:creationId xmlns:a16="http://schemas.microsoft.com/office/drawing/2014/main" id="{4F78B12A-424C-4DDE-B54A-76625FC593B6}"/>
              </a:ext>
            </a:extLst>
          </p:cNvPr>
          <p:cNvGrpSpPr/>
          <p:nvPr/>
        </p:nvGrpSpPr>
        <p:grpSpPr>
          <a:xfrm>
            <a:off x="4583832" y="3356992"/>
            <a:ext cx="1799168" cy="1513417"/>
            <a:chOff x="3479800" y="1511301"/>
            <a:chExt cx="1349376" cy="1135063"/>
          </a:xfrm>
        </p:grpSpPr>
        <p:sp>
          <p:nvSpPr>
            <p:cNvPr id="78" name="Freeform 85">
              <a:extLst>
                <a:ext uri="{FF2B5EF4-FFF2-40B4-BE49-F238E27FC236}">
                  <a16:creationId xmlns:a16="http://schemas.microsoft.com/office/drawing/2014/main" id="{A875A069-E612-4299-B8E0-95E3423D8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800" y="1736726"/>
              <a:ext cx="1233488" cy="909638"/>
            </a:xfrm>
            <a:custGeom>
              <a:avLst/>
              <a:gdLst/>
              <a:ahLst/>
              <a:cxnLst>
                <a:cxn ang="0">
                  <a:pos x="658" y="0"/>
                </a:cxn>
                <a:cxn ang="0">
                  <a:pos x="658" y="190"/>
                </a:cxn>
                <a:cxn ang="0">
                  <a:pos x="364" y="484"/>
                </a:cxn>
                <a:cxn ang="0">
                  <a:pos x="0" y="484"/>
                </a:cxn>
              </a:cxnLst>
              <a:rect l="0" t="0" r="r" b="b"/>
              <a:pathLst>
                <a:path w="658" h="484">
                  <a:moveTo>
                    <a:pt x="658" y="0"/>
                  </a:moveTo>
                  <a:cubicBezTo>
                    <a:pt x="658" y="190"/>
                    <a:pt x="658" y="190"/>
                    <a:pt x="658" y="190"/>
                  </a:cubicBezTo>
                  <a:cubicBezTo>
                    <a:pt x="496" y="190"/>
                    <a:pt x="364" y="322"/>
                    <a:pt x="364" y="484"/>
                  </a:cubicBezTo>
                  <a:cubicBezTo>
                    <a:pt x="0" y="484"/>
                    <a:pt x="0" y="484"/>
                    <a:pt x="0" y="484"/>
                  </a:cubicBezTo>
                </a:path>
              </a:pathLst>
            </a:custGeom>
            <a:noFill/>
            <a:ln w="12700" cap="rnd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9" name="Oval 86">
              <a:extLst>
                <a:ext uri="{FF2B5EF4-FFF2-40B4-BE49-F238E27FC236}">
                  <a16:creationId xmlns:a16="http://schemas.microsoft.com/office/drawing/2014/main" id="{748D602F-E87C-475B-8E8F-0FC209D97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163" y="1511301"/>
              <a:ext cx="227013" cy="225425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0" name="Freeform 87">
              <a:extLst>
                <a:ext uri="{FF2B5EF4-FFF2-40B4-BE49-F238E27FC236}">
                  <a16:creationId xmlns:a16="http://schemas.microsoft.com/office/drawing/2014/main" id="{E3776E9D-713C-4BF7-AEA3-2DF7B9329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075" y="1589088"/>
              <a:ext cx="100013" cy="50800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1" y="0"/>
                </a:cxn>
                <a:cxn ang="0">
                  <a:pos x="63" y="32"/>
                </a:cxn>
              </a:cxnLst>
              <a:rect l="0" t="0" r="r" b="b"/>
              <a:pathLst>
                <a:path w="63" h="32">
                  <a:moveTo>
                    <a:pt x="0" y="32"/>
                  </a:moveTo>
                  <a:lnTo>
                    <a:pt x="31" y="0"/>
                  </a:lnTo>
                  <a:lnTo>
                    <a:pt x="63" y="32"/>
                  </a:lnTo>
                </a:path>
              </a:pathLst>
            </a:custGeom>
            <a:noFill/>
            <a:ln w="12700" cap="rnd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81" name="Circle 3">
            <a:extLst>
              <a:ext uri="{FF2B5EF4-FFF2-40B4-BE49-F238E27FC236}">
                <a16:creationId xmlns:a16="http://schemas.microsoft.com/office/drawing/2014/main" id="{2A38CC65-E818-4450-BE71-2E236AD3E17A}"/>
              </a:ext>
            </a:extLst>
          </p:cNvPr>
          <p:cNvGrpSpPr/>
          <p:nvPr/>
        </p:nvGrpSpPr>
        <p:grpSpPr>
          <a:xfrm>
            <a:off x="5709105" y="4293096"/>
            <a:ext cx="1178983" cy="1107017"/>
            <a:chOff x="4303713" y="2230438"/>
            <a:chExt cx="884237" cy="830263"/>
          </a:xfrm>
        </p:grpSpPr>
        <p:sp>
          <p:nvSpPr>
            <p:cNvPr id="82" name="Freeform 88">
              <a:extLst>
                <a:ext uri="{FF2B5EF4-FFF2-40B4-BE49-F238E27FC236}">
                  <a16:creationId xmlns:a16="http://schemas.microsoft.com/office/drawing/2014/main" id="{260C2AD5-B8A3-4CA2-8785-554E8CE6F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713" y="2230438"/>
              <a:ext cx="822325" cy="830263"/>
            </a:xfrm>
            <a:custGeom>
              <a:avLst/>
              <a:gdLst/>
              <a:ahLst/>
              <a:cxnLst>
                <a:cxn ang="0">
                  <a:pos x="439" y="252"/>
                </a:cxn>
                <a:cxn ang="0">
                  <a:pos x="220" y="442"/>
                </a:cxn>
                <a:cxn ang="0">
                  <a:pos x="0" y="221"/>
                </a:cxn>
                <a:cxn ang="0">
                  <a:pos x="220" y="0"/>
                </a:cxn>
                <a:cxn ang="0">
                  <a:pos x="439" y="190"/>
                </a:cxn>
              </a:cxnLst>
              <a:rect l="0" t="0" r="r" b="b"/>
              <a:pathLst>
                <a:path w="439" h="442">
                  <a:moveTo>
                    <a:pt x="439" y="252"/>
                  </a:moveTo>
                  <a:cubicBezTo>
                    <a:pt x="423" y="359"/>
                    <a:pt x="331" y="442"/>
                    <a:pt x="220" y="442"/>
                  </a:cubicBezTo>
                  <a:cubicBezTo>
                    <a:pt x="98" y="442"/>
                    <a:pt x="0" y="343"/>
                    <a:pt x="0" y="221"/>
                  </a:cubicBezTo>
                  <a:cubicBezTo>
                    <a:pt x="0" y="99"/>
                    <a:pt x="98" y="0"/>
                    <a:pt x="220" y="0"/>
                  </a:cubicBezTo>
                  <a:cubicBezTo>
                    <a:pt x="331" y="0"/>
                    <a:pt x="423" y="83"/>
                    <a:pt x="439" y="19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3" name="Oval 89">
              <a:extLst>
                <a:ext uri="{FF2B5EF4-FFF2-40B4-BE49-F238E27FC236}">
                  <a16:creationId xmlns:a16="http://schemas.microsoft.com/office/drawing/2014/main" id="{44341F91-3479-441B-B697-197357AD1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0475" y="2586038"/>
              <a:ext cx="117475" cy="120650"/>
            </a:xfrm>
            <a:prstGeom prst="ellipse">
              <a:avLst/>
            </a:prstGeom>
            <a:noFill/>
            <a:ln w="12700" cap="flat">
              <a:solidFill>
                <a:schemeClr val="accent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4" name="Freeform 90">
              <a:extLst>
                <a:ext uri="{FF2B5EF4-FFF2-40B4-BE49-F238E27FC236}">
                  <a16:creationId xmlns:a16="http://schemas.microsoft.com/office/drawing/2014/main" id="{4C07771B-0A08-42AB-865D-EE2A60C12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800" y="2300288"/>
              <a:ext cx="344488" cy="346075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184" y="0"/>
                </a:cxn>
              </a:cxnLst>
              <a:rect l="0" t="0" r="r" b="b"/>
              <a:pathLst>
                <a:path w="184" h="184">
                  <a:moveTo>
                    <a:pt x="0" y="184"/>
                  </a:moveTo>
                  <a:cubicBezTo>
                    <a:pt x="0" y="82"/>
                    <a:pt x="83" y="0"/>
                    <a:pt x="184" y="0"/>
                  </a:cubicBezTo>
                </a:path>
              </a:pathLst>
            </a:custGeom>
            <a:noFill/>
            <a:ln w="12700" cap="rnd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5" name="Oval 91">
              <a:extLst>
                <a:ext uri="{FF2B5EF4-FFF2-40B4-BE49-F238E27FC236}">
                  <a16:creationId xmlns:a16="http://schemas.microsoft.com/office/drawing/2014/main" id="{A10ACB86-41D1-47D3-A58C-BD73D689F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538" y="2268538"/>
              <a:ext cx="65088" cy="63500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6" name="Oval 92">
              <a:extLst>
                <a:ext uri="{FF2B5EF4-FFF2-40B4-BE49-F238E27FC236}">
                  <a16:creationId xmlns:a16="http://schemas.microsoft.com/office/drawing/2014/main" id="{4CDB4AB5-DD60-43CC-B19A-965FFAEE0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7050" y="2614613"/>
              <a:ext cx="63500" cy="63500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87" name="Arrow 5">
            <a:extLst>
              <a:ext uri="{FF2B5EF4-FFF2-40B4-BE49-F238E27FC236}">
                <a16:creationId xmlns:a16="http://schemas.microsoft.com/office/drawing/2014/main" id="{751BCAC5-5EB8-4C23-94C3-78BC7AC69AD9}"/>
              </a:ext>
            </a:extLst>
          </p:cNvPr>
          <p:cNvGrpSpPr/>
          <p:nvPr/>
        </p:nvGrpSpPr>
        <p:grpSpPr>
          <a:xfrm>
            <a:off x="8185265" y="3356992"/>
            <a:ext cx="1799167" cy="1513417"/>
            <a:chOff x="7008813" y="1511301"/>
            <a:chExt cx="1349375" cy="1135063"/>
          </a:xfrm>
        </p:grpSpPr>
        <p:sp>
          <p:nvSpPr>
            <p:cNvPr id="88" name="Freeform 139">
              <a:extLst>
                <a:ext uri="{FF2B5EF4-FFF2-40B4-BE49-F238E27FC236}">
                  <a16:creationId xmlns:a16="http://schemas.microsoft.com/office/drawing/2014/main" id="{028BB10A-4AD2-49CA-99C8-7D95D8C54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8813" y="1736726"/>
              <a:ext cx="1235075" cy="909638"/>
            </a:xfrm>
            <a:custGeom>
              <a:avLst/>
              <a:gdLst/>
              <a:ahLst/>
              <a:cxnLst>
                <a:cxn ang="0">
                  <a:pos x="658" y="0"/>
                </a:cxn>
                <a:cxn ang="0">
                  <a:pos x="658" y="190"/>
                </a:cxn>
                <a:cxn ang="0">
                  <a:pos x="364" y="484"/>
                </a:cxn>
                <a:cxn ang="0">
                  <a:pos x="0" y="484"/>
                </a:cxn>
              </a:cxnLst>
              <a:rect l="0" t="0" r="r" b="b"/>
              <a:pathLst>
                <a:path w="658" h="484">
                  <a:moveTo>
                    <a:pt x="658" y="0"/>
                  </a:moveTo>
                  <a:cubicBezTo>
                    <a:pt x="658" y="190"/>
                    <a:pt x="658" y="190"/>
                    <a:pt x="658" y="190"/>
                  </a:cubicBezTo>
                  <a:cubicBezTo>
                    <a:pt x="496" y="190"/>
                    <a:pt x="364" y="322"/>
                    <a:pt x="364" y="484"/>
                  </a:cubicBezTo>
                  <a:cubicBezTo>
                    <a:pt x="0" y="484"/>
                    <a:pt x="0" y="484"/>
                    <a:pt x="0" y="484"/>
                  </a:cubicBezTo>
                </a:path>
              </a:pathLst>
            </a:custGeom>
            <a:noFill/>
            <a:ln w="12700" cap="rnd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9" name="Oval 140">
              <a:extLst>
                <a:ext uri="{FF2B5EF4-FFF2-40B4-BE49-F238E27FC236}">
                  <a16:creationId xmlns:a16="http://schemas.microsoft.com/office/drawing/2014/main" id="{F3E452DD-9F96-4FCD-8162-B7308DC08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5" y="1511301"/>
              <a:ext cx="227013" cy="225425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0" name="Freeform 141">
              <a:extLst>
                <a:ext uri="{FF2B5EF4-FFF2-40B4-BE49-F238E27FC236}">
                  <a16:creationId xmlns:a16="http://schemas.microsoft.com/office/drawing/2014/main" id="{48933007-1F6F-4D5B-BC20-51F865185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4675" y="1589088"/>
              <a:ext cx="100013" cy="50800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1" y="0"/>
                </a:cxn>
                <a:cxn ang="0">
                  <a:pos x="63" y="32"/>
                </a:cxn>
              </a:cxnLst>
              <a:rect l="0" t="0" r="r" b="b"/>
              <a:pathLst>
                <a:path w="63" h="32">
                  <a:moveTo>
                    <a:pt x="0" y="32"/>
                  </a:moveTo>
                  <a:lnTo>
                    <a:pt x="31" y="0"/>
                  </a:lnTo>
                  <a:lnTo>
                    <a:pt x="63" y="32"/>
                  </a:lnTo>
                </a:path>
              </a:pathLst>
            </a:custGeom>
            <a:noFill/>
            <a:ln w="12700" cap="rnd">
              <a:solidFill>
                <a:schemeClr val="accent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91" name="Circle 5">
            <a:extLst>
              <a:ext uri="{FF2B5EF4-FFF2-40B4-BE49-F238E27FC236}">
                <a16:creationId xmlns:a16="http://schemas.microsoft.com/office/drawing/2014/main" id="{001C7DC9-E68F-4B20-B7A1-2310442442C9}"/>
              </a:ext>
            </a:extLst>
          </p:cNvPr>
          <p:cNvGrpSpPr/>
          <p:nvPr/>
        </p:nvGrpSpPr>
        <p:grpSpPr>
          <a:xfrm>
            <a:off x="9305271" y="4338207"/>
            <a:ext cx="1183217" cy="1107017"/>
            <a:chOff x="7832725" y="2230438"/>
            <a:chExt cx="887413" cy="830263"/>
          </a:xfrm>
        </p:grpSpPr>
        <p:sp>
          <p:nvSpPr>
            <p:cNvPr id="92" name="Freeform 142">
              <a:extLst>
                <a:ext uri="{FF2B5EF4-FFF2-40B4-BE49-F238E27FC236}">
                  <a16:creationId xmlns:a16="http://schemas.microsoft.com/office/drawing/2014/main" id="{4A4F7A5C-57F4-4CF5-8A15-B6E597C3A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5" y="2230438"/>
              <a:ext cx="823913" cy="830263"/>
            </a:xfrm>
            <a:custGeom>
              <a:avLst/>
              <a:gdLst/>
              <a:ahLst/>
              <a:cxnLst>
                <a:cxn ang="0">
                  <a:pos x="439" y="252"/>
                </a:cxn>
                <a:cxn ang="0">
                  <a:pos x="221" y="442"/>
                </a:cxn>
                <a:cxn ang="0">
                  <a:pos x="0" y="221"/>
                </a:cxn>
                <a:cxn ang="0">
                  <a:pos x="221" y="0"/>
                </a:cxn>
                <a:cxn ang="0">
                  <a:pos x="439" y="190"/>
                </a:cxn>
              </a:cxnLst>
              <a:rect l="0" t="0" r="r" b="b"/>
              <a:pathLst>
                <a:path w="439" h="442">
                  <a:moveTo>
                    <a:pt x="439" y="252"/>
                  </a:moveTo>
                  <a:cubicBezTo>
                    <a:pt x="424" y="359"/>
                    <a:pt x="332" y="442"/>
                    <a:pt x="221" y="442"/>
                  </a:cubicBezTo>
                  <a:cubicBezTo>
                    <a:pt x="99" y="442"/>
                    <a:pt x="0" y="343"/>
                    <a:pt x="0" y="221"/>
                  </a:cubicBezTo>
                  <a:cubicBezTo>
                    <a:pt x="0" y="99"/>
                    <a:pt x="99" y="0"/>
                    <a:pt x="221" y="0"/>
                  </a:cubicBezTo>
                  <a:cubicBezTo>
                    <a:pt x="332" y="0"/>
                    <a:pt x="424" y="83"/>
                    <a:pt x="439" y="190"/>
                  </a:cubicBezTo>
                </a:path>
              </a:pathLst>
            </a:cu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3" name="Oval 143">
              <a:extLst>
                <a:ext uri="{FF2B5EF4-FFF2-40B4-BE49-F238E27FC236}">
                  <a16:creationId xmlns:a16="http://schemas.microsoft.com/office/drawing/2014/main" id="{2EC3DC9F-CCBF-4F23-80A7-1D6A68755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1075" y="2586038"/>
              <a:ext cx="119063" cy="120650"/>
            </a:xfrm>
            <a:prstGeom prst="ellips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4" name="Freeform 144">
              <a:extLst>
                <a:ext uri="{FF2B5EF4-FFF2-40B4-BE49-F238E27FC236}">
                  <a16:creationId xmlns:a16="http://schemas.microsoft.com/office/drawing/2014/main" id="{99A3CAFE-E2A0-4BDC-85A3-ABA15B89F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400" y="2300288"/>
              <a:ext cx="344488" cy="346075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183" y="0"/>
                </a:cxn>
              </a:cxnLst>
              <a:rect l="0" t="0" r="r" b="b"/>
              <a:pathLst>
                <a:path w="183" h="184">
                  <a:moveTo>
                    <a:pt x="0" y="184"/>
                  </a:moveTo>
                  <a:cubicBezTo>
                    <a:pt x="0" y="82"/>
                    <a:pt x="82" y="0"/>
                    <a:pt x="183" y="0"/>
                  </a:cubicBezTo>
                </a:path>
              </a:pathLst>
            </a:custGeom>
            <a:noFill/>
            <a:ln w="12700" cap="rnd">
              <a:solidFill>
                <a:schemeClr val="accent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5" name="Oval 145">
              <a:extLst>
                <a:ext uri="{FF2B5EF4-FFF2-40B4-BE49-F238E27FC236}">
                  <a16:creationId xmlns:a16="http://schemas.microsoft.com/office/drawing/2014/main" id="{61147ACF-49B5-42EE-BCD0-161F9220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2138" y="2268538"/>
              <a:ext cx="63500" cy="6350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6" name="Oval 146">
              <a:extLst>
                <a:ext uri="{FF2B5EF4-FFF2-40B4-BE49-F238E27FC236}">
                  <a16:creationId xmlns:a16="http://schemas.microsoft.com/office/drawing/2014/main" id="{496E8B98-4BAB-42F0-AD8E-0E3E12865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7650" y="2614613"/>
              <a:ext cx="63500" cy="6350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97" name="Text box 01">
            <a:extLst>
              <a:ext uri="{FF2B5EF4-FFF2-40B4-BE49-F238E27FC236}">
                <a16:creationId xmlns:a16="http://schemas.microsoft.com/office/drawing/2014/main" id="{5299B7B9-2737-4308-9D58-D7D99AC1E901}"/>
              </a:ext>
            </a:extLst>
          </p:cNvPr>
          <p:cNvGrpSpPr/>
          <p:nvPr/>
        </p:nvGrpSpPr>
        <p:grpSpPr>
          <a:xfrm>
            <a:off x="263352" y="2433409"/>
            <a:ext cx="3686587" cy="4151169"/>
            <a:chOff x="4960828" y="926715"/>
            <a:chExt cx="2764940" cy="2995790"/>
          </a:xfrm>
        </p:grpSpPr>
        <p:grpSp>
          <p:nvGrpSpPr>
            <p:cNvPr id="98" name="Lines">
              <a:extLst>
                <a:ext uri="{FF2B5EF4-FFF2-40B4-BE49-F238E27FC236}">
                  <a16:creationId xmlns:a16="http://schemas.microsoft.com/office/drawing/2014/main" id="{5F83D238-9BFF-494A-B4D3-008A8E2DCB61}"/>
                </a:ext>
              </a:extLst>
            </p:cNvPr>
            <p:cNvGrpSpPr/>
            <p:nvPr/>
          </p:nvGrpSpPr>
          <p:grpSpPr>
            <a:xfrm>
              <a:off x="4960828" y="1196006"/>
              <a:ext cx="2764940" cy="211551"/>
              <a:chOff x="4960828" y="1196006"/>
              <a:chExt cx="2764940" cy="211551"/>
            </a:xfrm>
          </p:grpSpPr>
          <p:sp>
            <p:nvSpPr>
              <p:cNvPr id="102" name="Line 4">
                <a:extLst>
                  <a:ext uri="{FF2B5EF4-FFF2-40B4-BE49-F238E27FC236}">
                    <a16:creationId xmlns:a16="http://schemas.microsoft.com/office/drawing/2014/main" id="{D24B433C-B944-41AC-BC3D-A8D27B250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73768" y="1363196"/>
                <a:ext cx="252000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03" name="Line 5">
                <a:extLst>
                  <a:ext uri="{FF2B5EF4-FFF2-40B4-BE49-F238E27FC236}">
                    <a16:creationId xmlns:a16="http://schemas.microsoft.com/office/drawing/2014/main" id="{83F8D3E8-C6ED-4104-8C7B-2A8537F26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60828" y="1407557"/>
                <a:ext cx="252000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04" name="Line 6">
                <a:extLst>
                  <a:ext uri="{FF2B5EF4-FFF2-40B4-BE49-F238E27FC236}">
                    <a16:creationId xmlns:a16="http://schemas.microsoft.com/office/drawing/2014/main" id="{DA03B853-8496-4221-A31E-2A1478A14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6747" y="1196006"/>
                <a:ext cx="1080000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99" name="Rectangle 7">
              <a:extLst>
                <a:ext uri="{FF2B5EF4-FFF2-40B4-BE49-F238E27FC236}">
                  <a16:creationId xmlns:a16="http://schemas.microsoft.com/office/drawing/2014/main" id="{12154FE7-C3CD-4E50-AC45-4C362C951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337" y="1239610"/>
              <a:ext cx="2208579" cy="399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latin typeface="Nexa Light" charset="0"/>
                  <a:cs typeface="Arial" pitchFamily="34" charset="0"/>
                </a:rPr>
                <a:t>ПРОФНАВИГАЦИОННОЕ ТЕСТИРОВАНИЕ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8">
              <a:extLst>
                <a:ext uri="{FF2B5EF4-FFF2-40B4-BE49-F238E27FC236}">
                  <a16:creationId xmlns:a16="http://schemas.microsoft.com/office/drawing/2014/main" id="{DB6588DE-F608-4588-B8CC-39E6C3C5E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6670" y="926715"/>
              <a:ext cx="206788" cy="236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01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TextBox 04">
              <a:extLst>
                <a:ext uri="{FF2B5EF4-FFF2-40B4-BE49-F238E27FC236}">
                  <a16:creationId xmlns:a16="http://schemas.microsoft.com/office/drawing/2014/main" id="{A49D3B9B-B139-45C9-A5A1-69D3BE7801BE}"/>
                </a:ext>
              </a:extLst>
            </p:cNvPr>
            <p:cNvSpPr txBox="1"/>
            <p:nvPr/>
          </p:nvSpPr>
          <p:spPr>
            <a:xfrm>
              <a:off x="5047541" y="3256162"/>
              <a:ext cx="2648679" cy="666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ПОПУЛЯРИЗАЦИЯ</a:t>
              </a:r>
            </a:p>
            <a:p>
              <a:pPr algn="just"/>
              <a:endParaRPr lang="ru-RU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  <a:p>
              <a:pPr algn="just"/>
              <a:r>
                <a:rPr lang="ru-RU" b="1" dirty="0"/>
                <a:t>РАНЯЯ ПРОФОРИЕНТАЦИЯ</a:t>
              </a:r>
            </a:p>
          </p:txBody>
        </p:sp>
      </p:grpSp>
      <p:grpSp>
        <p:nvGrpSpPr>
          <p:cNvPr id="105" name="Text box 03">
            <a:extLst>
              <a:ext uri="{FF2B5EF4-FFF2-40B4-BE49-F238E27FC236}">
                <a16:creationId xmlns:a16="http://schemas.microsoft.com/office/drawing/2014/main" id="{F4EE7695-3361-4841-AE84-F9922421E1CB}"/>
              </a:ext>
            </a:extLst>
          </p:cNvPr>
          <p:cNvGrpSpPr/>
          <p:nvPr/>
        </p:nvGrpSpPr>
        <p:grpSpPr>
          <a:xfrm>
            <a:off x="4210945" y="2420888"/>
            <a:ext cx="4045295" cy="4178562"/>
            <a:chOff x="4988472" y="987988"/>
            <a:chExt cx="3033971" cy="3133921"/>
          </a:xfrm>
        </p:grpSpPr>
        <p:grpSp>
          <p:nvGrpSpPr>
            <p:cNvPr id="106" name="Lines">
              <a:extLst>
                <a:ext uri="{FF2B5EF4-FFF2-40B4-BE49-F238E27FC236}">
                  <a16:creationId xmlns:a16="http://schemas.microsoft.com/office/drawing/2014/main" id="{244A2F95-68F5-44D8-B869-C87CB73B5409}"/>
                </a:ext>
              </a:extLst>
            </p:cNvPr>
            <p:cNvGrpSpPr/>
            <p:nvPr/>
          </p:nvGrpSpPr>
          <p:grpSpPr>
            <a:xfrm>
              <a:off x="5201460" y="1242581"/>
              <a:ext cx="2639702" cy="231030"/>
              <a:chOff x="5201460" y="1242581"/>
              <a:chExt cx="2639702" cy="231030"/>
            </a:xfrm>
          </p:grpSpPr>
          <p:sp>
            <p:nvSpPr>
              <p:cNvPr id="110" name="Line 4">
                <a:extLst>
                  <a:ext uri="{FF2B5EF4-FFF2-40B4-BE49-F238E27FC236}">
                    <a16:creationId xmlns:a16="http://schemas.microsoft.com/office/drawing/2014/main" id="{3C582A85-FC03-43A5-903F-ED8C5BD0E1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89162" y="1473611"/>
                <a:ext cx="252000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11" name="Line 5">
                <a:extLst>
                  <a:ext uri="{FF2B5EF4-FFF2-40B4-BE49-F238E27FC236}">
                    <a16:creationId xmlns:a16="http://schemas.microsoft.com/office/drawing/2014/main" id="{F104A2BA-3D63-43F9-B91D-C477A836DA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1460" y="1454603"/>
                <a:ext cx="252000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12" name="Line 6">
                <a:extLst>
                  <a:ext uri="{FF2B5EF4-FFF2-40B4-BE49-F238E27FC236}">
                    <a16:creationId xmlns:a16="http://schemas.microsoft.com/office/drawing/2014/main" id="{98A14048-7D41-400B-AC83-69B094917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2096" y="1242581"/>
                <a:ext cx="1080000" cy="0"/>
              </a:xfrm>
              <a:prstGeom prst="line">
                <a:avLst/>
              </a:prstGeom>
              <a:noFill/>
              <a:ln w="127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107" name="Rectangle 7">
              <a:extLst>
                <a:ext uri="{FF2B5EF4-FFF2-40B4-BE49-F238E27FC236}">
                  <a16:creationId xmlns:a16="http://schemas.microsoft.com/office/drawing/2014/main" id="{4732B662-1871-404D-B6A7-CD56F2672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472" y="1286408"/>
              <a:ext cx="3033971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latin typeface="Nexa Light" charset="0"/>
                  <a:cs typeface="Arial" pitchFamily="34" charset="0"/>
                </a:rPr>
                <a:t>РЕКОМЕНДАЦИИ </a:t>
              </a:r>
            </a:p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latin typeface="Nexa Light" charset="0"/>
                  <a:cs typeface="Arial" pitchFamily="34" charset="0"/>
                </a:rPr>
                <a:t>ПО ПОЛУЧЕНИЮ КОМПЕТЕНЦИЙ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8">
              <a:extLst>
                <a:ext uri="{FF2B5EF4-FFF2-40B4-BE49-F238E27FC236}">
                  <a16:creationId xmlns:a16="http://schemas.microsoft.com/office/drawing/2014/main" id="{08359BE8-C154-46A8-B984-243DD89C2CE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89497" y="987988"/>
              <a:ext cx="316024" cy="246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</a:t>
              </a:r>
              <a:r>
                <a:rPr lang="ru-RU" sz="2133" b="1" dirty="0">
                  <a:latin typeface="Nexa Bold" charset="0"/>
                  <a:cs typeface="Arial" pitchFamily="34" charset="0"/>
                </a:rPr>
                <a:t>2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TextBox 04">
              <a:extLst>
                <a:ext uri="{FF2B5EF4-FFF2-40B4-BE49-F238E27FC236}">
                  <a16:creationId xmlns:a16="http://schemas.microsoft.com/office/drawing/2014/main" id="{21DA83FF-4BEE-4AFB-A474-9CE64DABEB61}"/>
                </a:ext>
              </a:extLst>
            </p:cNvPr>
            <p:cNvSpPr txBox="1"/>
            <p:nvPr/>
          </p:nvSpPr>
          <p:spPr>
            <a:xfrm>
              <a:off x="5215338" y="3429412"/>
              <a:ext cx="1894651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ВОВЛЕЧЕНИЕ</a:t>
              </a:r>
            </a:p>
            <a:p>
              <a:pPr algn="just"/>
              <a:endParaRPr lang="ru-RU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  <a:p>
              <a:pPr algn="just"/>
              <a:r>
                <a:rPr lang="ru-RU" b="1" dirty="0"/>
                <a:t>КАДРОВЫЙ РЕЗЕРВ</a:t>
              </a:r>
            </a:p>
          </p:txBody>
        </p:sp>
      </p:grpSp>
      <p:grpSp>
        <p:nvGrpSpPr>
          <p:cNvPr id="113" name="Text box 05">
            <a:extLst>
              <a:ext uri="{FF2B5EF4-FFF2-40B4-BE49-F238E27FC236}">
                <a16:creationId xmlns:a16="http://schemas.microsoft.com/office/drawing/2014/main" id="{4CE627C1-164C-465E-B859-085C06C79EEE}"/>
              </a:ext>
            </a:extLst>
          </p:cNvPr>
          <p:cNvGrpSpPr/>
          <p:nvPr/>
        </p:nvGrpSpPr>
        <p:grpSpPr>
          <a:xfrm>
            <a:off x="8105775" y="2426525"/>
            <a:ext cx="3998161" cy="4188829"/>
            <a:chOff x="5814834" y="902517"/>
            <a:chExt cx="1442166" cy="3141623"/>
          </a:xfrm>
        </p:grpSpPr>
        <p:grpSp>
          <p:nvGrpSpPr>
            <p:cNvPr id="114" name="Lines">
              <a:extLst>
                <a:ext uri="{FF2B5EF4-FFF2-40B4-BE49-F238E27FC236}">
                  <a16:creationId xmlns:a16="http://schemas.microsoft.com/office/drawing/2014/main" id="{83784DB3-60B7-4AA9-AB78-2FCF02D1E0BB}"/>
                </a:ext>
              </a:extLst>
            </p:cNvPr>
            <p:cNvGrpSpPr/>
            <p:nvPr/>
          </p:nvGrpSpPr>
          <p:grpSpPr>
            <a:xfrm>
              <a:off x="5891770" y="1153626"/>
              <a:ext cx="1120593" cy="228314"/>
              <a:chOff x="5891770" y="1153626"/>
              <a:chExt cx="1120593" cy="228314"/>
            </a:xfrm>
          </p:grpSpPr>
          <p:sp>
            <p:nvSpPr>
              <p:cNvPr id="118" name="Line 4">
                <a:extLst>
                  <a:ext uri="{FF2B5EF4-FFF2-40B4-BE49-F238E27FC236}">
                    <a16:creationId xmlns:a16="http://schemas.microsoft.com/office/drawing/2014/main" id="{4900B31A-0704-4D00-8252-52C5C66257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1165" y="1381940"/>
                <a:ext cx="121198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19" name="Line 5">
                <a:extLst>
                  <a:ext uri="{FF2B5EF4-FFF2-40B4-BE49-F238E27FC236}">
                    <a16:creationId xmlns:a16="http://schemas.microsoft.com/office/drawing/2014/main" id="{6FC58E67-899D-4F38-AC38-2D917AC86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91770" y="1381940"/>
                <a:ext cx="121198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  <p:sp>
            <p:nvSpPr>
              <p:cNvPr id="120" name="Line 6">
                <a:extLst>
                  <a:ext uri="{FF2B5EF4-FFF2-40B4-BE49-F238E27FC236}">
                    <a16:creationId xmlns:a16="http://schemas.microsoft.com/office/drawing/2014/main" id="{69BBAA33-82E7-4FB6-BE0D-1C560CFA3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49846" y="1153626"/>
                <a:ext cx="519419" cy="0"/>
              </a:xfrm>
              <a:prstGeom prst="line">
                <a:avLst/>
              </a:prstGeom>
              <a:noFill/>
              <a:ln w="12700" cap="rnd">
                <a:solidFill>
                  <a:schemeClr val="accent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2400"/>
              </a:p>
            </p:txBody>
          </p:sp>
        </p:grpSp>
        <p:sp>
          <p:nvSpPr>
            <p:cNvPr id="115" name="Rectangle 7">
              <a:extLst>
                <a:ext uri="{FF2B5EF4-FFF2-40B4-BE49-F238E27FC236}">
                  <a16:creationId xmlns:a16="http://schemas.microsoft.com/office/drawing/2014/main" id="{07188751-5509-472D-A8F4-C6D9E982F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555" y="1169397"/>
              <a:ext cx="864298" cy="415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latin typeface="Nexa Light" charset="0"/>
                  <a:cs typeface="Arial" pitchFamily="34" charset="0"/>
                </a:rPr>
                <a:t>СВЯЗЬ С РАБОТОДАТЕЛЕМ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8">
              <a:extLst>
                <a:ext uri="{FF2B5EF4-FFF2-40B4-BE49-F238E27FC236}">
                  <a16:creationId xmlns:a16="http://schemas.microsoft.com/office/drawing/2014/main" id="{D4A280B7-AB69-4547-BE70-AA10477B2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1499" y="902517"/>
              <a:ext cx="99453" cy="246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33" b="1" dirty="0">
                  <a:latin typeface="Nexa Bold" charset="0"/>
                  <a:cs typeface="Arial" pitchFamily="34" charset="0"/>
                </a:rPr>
                <a:t>0</a:t>
              </a:r>
              <a:r>
                <a:rPr lang="ru-RU" sz="2133" b="1" dirty="0">
                  <a:latin typeface="Nexa Bold" charset="0"/>
                  <a:cs typeface="Arial" pitchFamily="34" charset="0"/>
                </a:rPr>
                <a:t>3</a:t>
              </a:r>
              <a:endParaRPr lang="ru-RU" sz="2133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TextBox 04">
              <a:extLst>
                <a:ext uri="{FF2B5EF4-FFF2-40B4-BE49-F238E27FC236}">
                  <a16:creationId xmlns:a16="http://schemas.microsoft.com/office/drawing/2014/main" id="{B78122B0-6E5D-484B-AF08-97AD1AD6F374}"/>
                </a:ext>
              </a:extLst>
            </p:cNvPr>
            <p:cNvSpPr txBox="1"/>
            <p:nvPr/>
          </p:nvSpPr>
          <p:spPr>
            <a:xfrm>
              <a:off x="5814834" y="3328560"/>
              <a:ext cx="1442166" cy="715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АНАЛИТИКА</a:t>
              </a:r>
            </a:p>
            <a:p>
              <a:pPr algn="just">
                <a:spcBef>
                  <a:spcPts val="2400"/>
                </a:spcBef>
              </a:pPr>
              <a:r>
                <a:rPr lang="ru-RU" b="1" dirty="0"/>
                <a:t>ДОЛГОСРОЧНОЕ ПЛАНИРОВАНИЕ</a:t>
              </a:r>
            </a:p>
          </p:txBody>
        </p:sp>
      </p:grpSp>
      <p:grpSp>
        <p:nvGrpSpPr>
          <p:cNvPr id="121" name="Head with cloud">
            <a:extLst>
              <a:ext uri="{FF2B5EF4-FFF2-40B4-BE49-F238E27FC236}">
                <a16:creationId xmlns:a16="http://schemas.microsoft.com/office/drawing/2014/main" id="{36AFAC1B-05E1-43BC-AF1C-A618E4098DEB}"/>
              </a:ext>
            </a:extLst>
          </p:cNvPr>
          <p:cNvGrpSpPr>
            <a:grpSpLocks noChangeAspect="1"/>
          </p:cNvGrpSpPr>
          <p:nvPr/>
        </p:nvGrpSpPr>
        <p:grpSpPr>
          <a:xfrm>
            <a:off x="5958022" y="4560708"/>
            <a:ext cx="594364" cy="599864"/>
            <a:chOff x="3651259" y="4652965"/>
            <a:chExt cx="342902" cy="346075"/>
          </a:xfrm>
        </p:grpSpPr>
        <p:sp>
          <p:nvSpPr>
            <p:cNvPr id="122" name="Freeform 23">
              <a:extLst>
                <a:ext uri="{FF2B5EF4-FFF2-40B4-BE49-F238E27FC236}">
                  <a16:creationId xmlns:a16="http://schemas.microsoft.com/office/drawing/2014/main" id="{2A4DFCA5-D051-4DF4-9D2E-22229862D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35" y="4691065"/>
              <a:ext cx="250826" cy="307975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95" y="98"/>
                </a:cxn>
                <a:cxn ang="0">
                  <a:pos x="195" y="129"/>
                </a:cxn>
                <a:cxn ang="0">
                  <a:pos x="221" y="168"/>
                </a:cxn>
                <a:cxn ang="0">
                  <a:pos x="216" y="177"/>
                </a:cxn>
                <a:cxn ang="0">
                  <a:pos x="195" y="177"/>
                </a:cxn>
                <a:cxn ang="0">
                  <a:pos x="195" y="211"/>
                </a:cxn>
                <a:cxn ang="0">
                  <a:pos x="178" y="230"/>
                </a:cxn>
                <a:cxn ang="0">
                  <a:pos x="117" y="230"/>
                </a:cxn>
                <a:cxn ang="0">
                  <a:pos x="142" y="274"/>
                </a:cxn>
                <a:cxn ang="0">
                  <a:pos x="0" y="274"/>
                </a:cxn>
                <a:cxn ang="0">
                  <a:pos x="0" y="98"/>
                </a:cxn>
                <a:cxn ang="0">
                  <a:pos x="97" y="0"/>
                </a:cxn>
              </a:cxnLst>
              <a:rect l="0" t="0" r="r" b="b"/>
              <a:pathLst>
                <a:path w="223" h="274">
                  <a:moveTo>
                    <a:pt x="97" y="0"/>
                  </a:moveTo>
                  <a:cubicBezTo>
                    <a:pt x="152" y="0"/>
                    <a:pt x="195" y="44"/>
                    <a:pt x="195" y="98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5" y="136"/>
                    <a:pt x="216" y="159"/>
                    <a:pt x="221" y="168"/>
                  </a:cubicBezTo>
                  <a:cubicBezTo>
                    <a:pt x="223" y="173"/>
                    <a:pt x="221" y="177"/>
                    <a:pt x="216" y="177"/>
                  </a:cubicBezTo>
                  <a:cubicBezTo>
                    <a:pt x="212" y="177"/>
                    <a:pt x="195" y="177"/>
                    <a:pt x="195" y="177"/>
                  </a:cubicBezTo>
                  <a:cubicBezTo>
                    <a:pt x="195" y="177"/>
                    <a:pt x="195" y="202"/>
                    <a:pt x="195" y="211"/>
                  </a:cubicBezTo>
                  <a:cubicBezTo>
                    <a:pt x="195" y="219"/>
                    <a:pt x="191" y="230"/>
                    <a:pt x="178" y="230"/>
                  </a:cubicBezTo>
                  <a:cubicBezTo>
                    <a:pt x="165" y="230"/>
                    <a:pt x="117" y="230"/>
                    <a:pt x="117" y="230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44"/>
                    <a:pt x="43" y="0"/>
                    <a:pt x="97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3" name="Oval 24">
              <a:extLst>
                <a:ext uri="{FF2B5EF4-FFF2-40B4-BE49-F238E27FC236}">
                  <a16:creationId xmlns:a16="http://schemas.microsoft.com/office/drawing/2014/main" id="{4E9C74A6-48C2-4E77-8FE1-21D0184AC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723" y="4821240"/>
              <a:ext cx="14288" cy="1428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4" name="Freeform 25">
              <a:extLst>
                <a:ext uri="{FF2B5EF4-FFF2-40B4-BE49-F238E27FC236}">
                  <a16:creationId xmlns:a16="http://schemas.microsoft.com/office/drawing/2014/main" id="{3DE47E24-004B-4F1A-B6C8-7F3E72E2B3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0472" y="4968878"/>
              <a:ext cx="165100" cy="952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98" y="6"/>
                </a:cxn>
                <a:cxn ang="0">
                  <a:pos x="104" y="6"/>
                </a:cxn>
                <a:cxn ang="0">
                  <a:pos x="104" y="0"/>
                </a:cxn>
                <a:cxn ang="0">
                  <a:pos x="98" y="0"/>
                </a:cxn>
                <a:cxn ang="0">
                  <a:pos x="89" y="6"/>
                </a:cxn>
                <a:cxn ang="0">
                  <a:pos x="95" y="6"/>
                </a:cxn>
                <a:cxn ang="0">
                  <a:pos x="95" y="0"/>
                </a:cxn>
                <a:cxn ang="0">
                  <a:pos x="89" y="0"/>
                </a:cxn>
                <a:cxn ang="0">
                  <a:pos x="89" y="6"/>
                </a:cxn>
                <a:cxn ang="0">
                  <a:pos x="81" y="6"/>
                </a:cxn>
                <a:cxn ang="0">
                  <a:pos x="86" y="6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81" y="6"/>
                </a:cxn>
                <a:cxn ang="0">
                  <a:pos x="71" y="6"/>
                </a:cxn>
                <a:cxn ang="0">
                  <a:pos x="77" y="6"/>
                </a:cxn>
                <a:cxn ang="0">
                  <a:pos x="77" y="0"/>
                </a:cxn>
                <a:cxn ang="0">
                  <a:pos x="71" y="0"/>
                </a:cxn>
                <a:cxn ang="0">
                  <a:pos x="71" y="6"/>
                </a:cxn>
                <a:cxn ang="0">
                  <a:pos x="63" y="6"/>
                </a:cxn>
                <a:cxn ang="0">
                  <a:pos x="69" y="6"/>
                </a:cxn>
                <a:cxn ang="0">
                  <a:pos x="69" y="0"/>
                </a:cxn>
                <a:cxn ang="0">
                  <a:pos x="63" y="0"/>
                </a:cxn>
                <a:cxn ang="0">
                  <a:pos x="63" y="6"/>
                </a:cxn>
                <a:cxn ang="0">
                  <a:pos x="54" y="6"/>
                </a:cxn>
                <a:cxn ang="0">
                  <a:pos x="59" y="6"/>
                </a:cxn>
                <a:cxn ang="0">
                  <a:pos x="59" y="0"/>
                </a:cxn>
                <a:cxn ang="0">
                  <a:pos x="54" y="0"/>
                </a:cxn>
                <a:cxn ang="0">
                  <a:pos x="54" y="6"/>
                </a:cxn>
                <a:cxn ang="0">
                  <a:pos x="44" y="6"/>
                </a:cxn>
                <a:cxn ang="0">
                  <a:pos x="50" y="6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44" y="6"/>
                </a:cxn>
                <a:cxn ang="0">
                  <a:pos x="36" y="6"/>
                </a:cxn>
                <a:cxn ang="0">
                  <a:pos x="42" y="6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36" y="6"/>
                </a:cxn>
                <a:cxn ang="0">
                  <a:pos x="27" y="6"/>
                </a:cxn>
                <a:cxn ang="0">
                  <a:pos x="32" y="6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8" y="6"/>
                </a:cxn>
                <a:cxn ang="0">
                  <a:pos x="24" y="6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8" y="6"/>
                </a:cxn>
                <a:cxn ang="0">
                  <a:pos x="9" y="6"/>
                </a:cxn>
                <a:cxn ang="0">
                  <a:pos x="15" y="6"/>
                </a:cxn>
                <a:cxn ang="0">
                  <a:pos x="15" y="0"/>
                </a:cxn>
                <a:cxn ang="0">
                  <a:pos x="9" y="0"/>
                </a:cxn>
                <a:cxn ang="0">
                  <a:pos x="9" y="6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104" h="6">
                  <a:moveTo>
                    <a:pt x="98" y="0"/>
                  </a:moveTo>
                  <a:lnTo>
                    <a:pt x="98" y="6"/>
                  </a:lnTo>
                  <a:lnTo>
                    <a:pt x="104" y="6"/>
                  </a:lnTo>
                  <a:lnTo>
                    <a:pt x="104" y="0"/>
                  </a:lnTo>
                  <a:lnTo>
                    <a:pt x="98" y="0"/>
                  </a:lnTo>
                  <a:close/>
                  <a:moveTo>
                    <a:pt x="89" y="6"/>
                  </a:moveTo>
                  <a:lnTo>
                    <a:pt x="95" y="6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6"/>
                  </a:lnTo>
                  <a:close/>
                  <a:moveTo>
                    <a:pt x="81" y="6"/>
                  </a:moveTo>
                  <a:lnTo>
                    <a:pt x="86" y="6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81" y="6"/>
                  </a:lnTo>
                  <a:close/>
                  <a:moveTo>
                    <a:pt x="71" y="6"/>
                  </a:moveTo>
                  <a:lnTo>
                    <a:pt x="77" y="6"/>
                  </a:lnTo>
                  <a:lnTo>
                    <a:pt x="77" y="0"/>
                  </a:lnTo>
                  <a:lnTo>
                    <a:pt x="71" y="0"/>
                  </a:lnTo>
                  <a:lnTo>
                    <a:pt x="71" y="6"/>
                  </a:lnTo>
                  <a:close/>
                  <a:moveTo>
                    <a:pt x="63" y="6"/>
                  </a:moveTo>
                  <a:lnTo>
                    <a:pt x="69" y="6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63" y="6"/>
                  </a:lnTo>
                  <a:close/>
                  <a:moveTo>
                    <a:pt x="54" y="6"/>
                  </a:moveTo>
                  <a:lnTo>
                    <a:pt x="59" y="6"/>
                  </a:lnTo>
                  <a:lnTo>
                    <a:pt x="59" y="0"/>
                  </a:lnTo>
                  <a:lnTo>
                    <a:pt x="54" y="0"/>
                  </a:lnTo>
                  <a:lnTo>
                    <a:pt x="54" y="6"/>
                  </a:lnTo>
                  <a:close/>
                  <a:moveTo>
                    <a:pt x="44" y="6"/>
                  </a:moveTo>
                  <a:lnTo>
                    <a:pt x="50" y="6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4" y="6"/>
                  </a:lnTo>
                  <a:close/>
                  <a:moveTo>
                    <a:pt x="36" y="6"/>
                  </a:moveTo>
                  <a:lnTo>
                    <a:pt x="42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6"/>
                  </a:lnTo>
                  <a:close/>
                  <a:moveTo>
                    <a:pt x="27" y="6"/>
                  </a:moveTo>
                  <a:lnTo>
                    <a:pt x="32" y="6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7" y="6"/>
                  </a:lnTo>
                  <a:close/>
                  <a:moveTo>
                    <a:pt x="18" y="6"/>
                  </a:moveTo>
                  <a:lnTo>
                    <a:pt x="24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close/>
                  <a:moveTo>
                    <a:pt x="9" y="6"/>
                  </a:moveTo>
                  <a:lnTo>
                    <a:pt x="15" y="6"/>
                  </a:lnTo>
                  <a:lnTo>
                    <a:pt x="15" y="0"/>
                  </a:lnTo>
                  <a:lnTo>
                    <a:pt x="9" y="0"/>
                  </a:lnTo>
                  <a:lnTo>
                    <a:pt x="9" y="6"/>
                  </a:lnTo>
                  <a:close/>
                  <a:moveTo>
                    <a:pt x="0" y="6"/>
                  </a:moveTo>
                  <a:lnTo>
                    <a:pt x="6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5" name="Freeform 26">
              <a:extLst>
                <a:ext uri="{FF2B5EF4-FFF2-40B4-BE49-F238E27FC236}">
                  <a16:creationId xmlns:a16="http://schemas.microsoft.com/office/drawing/2014/main" id="{E4344115-67B4-46CD-9614-FB562DF23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259" y="4652965"/>
              <a:ext cx="196850" cy="80963"/>
            </a:xfrm>
            <a:custGeom>
              <a:avLst/>
              <a:gdLst/>
              <a:ahLst/>
              <a:cxnLst>
                <a:cxn ang="0">
                  <a:pos x="3" y="71"/>
                </a:cxn>
                <a:cxn ang="0">
                  <a:pos x="0" y="55"/>
                </a:cxn>
                <a:cxn ang="0">
                  <a:pos x="35" y="20"/>
                </a:cxn>
                <a:cxn ang="0">
                  <a:pos x="56" y="26"/>
                </a:cxn>
                <a:cxn ang="0">
                  <a:pos x="56" y="26"/>
                </a:cxn>
                <a:cxn ang="0">
                  <a:pos x="93" y="0"/>
                </a:cxn>
                <a:cxn ang="0">
                  <a:pos x="133" y="32"/>
                </a:cxn>
                <a:cxn ang="0">
                  <a:pos x="144" y="30"/>
                </a:cxn>
                <a:cxn ang="0">
                  <a:pos x="174" y="60"/>
                </a:cxn>
                <a:cxn ang="0">
                  <a:pos x="172" y="71"/>
                </a:cxn>
                <a:cxn ang="0">
                  <a:pos x="3" y="71"/>
                </a:cxn>
              </a:cxnLst>
              <a:rect l="0" t="0" r="r" b="b"/>
              <a:pathLst>
                <a:path w="174" h="71">
                  <a:moveTo>
                    <a:pt x="3" y="71"/>
                  </a:moveTo>
                  <a:cubicBezTo>
                    <a:pt x="1" y="66"/>
                    <a:pt x="0" y="61"/>
                    <a:pt x="0" y="55"/>
                  </a:cubicBezTo>
                  <a:cubicBezTo>
                    <a:pt x="0" y="36"/>
                    <a:pt x="15" y="20"/>
                    <a:pt x="35" y="20"/>
                  </a:cubicBezTo>
                  <a:cubicBezTo>
                    <a:pt x="43" y="20"/>
                    <a:pt x="50" y="22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62" y="11"/>
                    <a:pt x="76" y="0"/>
                    <a:pt x="93" y="0"/>
                  </a:cubicBezTo>
                  <a:cubicBezTo>
                    <a:pt x="113" y="0"/>
                    <a:pt x="129" y="14"/>
                    <a:pt x="133" y="32"/>
                  </a:cubicBezTo>
                  <a:cubicBezTo>
                    <a:pt x="136" y="31"/>
                    <a:pt x="140" y="30"/>
                    <a:pt x="144" y="30"/>
                  </a:cubicBezTo>
                  <a:cubicBezTo>
                    <a:pt x="161" y="30"/>
                    <a:pt x="174" y="44"/>
                    <a:pt x="174" y="60"/>
                  </a:cubicBezTo>
                  <a:cubicBezTo>
                    <a:pt x="174" y="64"/>
                    <a:pt x="173" y="67"/>
                    <a:pt x="172" y="71"/>
                  </a:cubicBezTo>
                  <a:lnTo>
                    <a:pt x="3" y="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26" name="Connected people">
            <a:extLst>
              <a:ext uri="{FF2B5EF4-FFF2-40B4-BE49-F238E27FC236}">
                <a16:creationId xmlns:a16="http://schemas.microsoft.com/office/drawing/2014/main" id="{4491EAF7-71A6-4449-B7DD-B965BAB4CBFE}"/>
              </a:ext>
            </a:extLst>
          </p:cNvPr>
          <p:cNvGrpSpPr>
            <a:grpSpLocks noChangeAspect="1"/>
          </p:cNvGrpSpPr>
          <p:nvPr/>
        </p:nvGrpSpPr>
        <p:grpSpPr>
          <a:xfrm>
            <a:off x="1853566" y="4613736"/>
            <a:ext cx="597112" cy="591609"/>
            <a:chOff x="4149736" y="4154490"/>
            <a:chExt cx="344488" cy="341313"/>
          </a:xfrm>
        </p:grpSpPr>
        <p:sp>
          <p:nvSpPr>
            <p:cNvPr id="127" name="Oval 56">
              <a:extLst>
                <a:ext uri="{FF2B5EF4-FFF2-40B4-BE49-F238E27FC236}">
                  <a16:creationId xmlns:a16="http://schemas.microsoft.com/office/drawing/2014/main" id="{B7C2DD6F-CCE1-429E-8A39-5920366F0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736" y="4154490"/>
              <a:ext cx="131763" cy="1301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8" name="Freeform 57">
              <a:extLst>
                <a:ext uri="{FF2B5EF4-FFF2-40B4-BE49-F238E27FC236}">
                  <a16:creationId xmlns:a16="http://schemas.microsoft.com/office/drawing/2014/main" id="{C7BCF969-5BA3-416A-B478-F92F6A04A4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3561" y="4276728"/>
              <a:ext cx="220663" cy="219075"/>
            </a:xfrm>
            <a:custGeom>
              <a:avLst/>
              <a:gdLst/>
              <a:ahLst/>
              <a:cxnLst>
                <a:cxn ang="0">
                  <a:pos x="185" y="100"/>
                </a:cxn>
                <a:cxn ang="0">
                  <a:pos x="185" y="95"/>
                </a:cxn>
                <a:cxn ang="0">
                  <a:pos x="195" y="87"/>
                </a:cxn>
                <a:cxn ang="0">
                  <a:pos x="180" y="70"/>
                </a:cxn>
                <a:cxn ang="0">
                  <a:pos x="179" y="66"/>
                </a:cxn>
                <a:cxn ang="0">
                  <a:pos x="185" y="55"/>
                </a:cxn>
                <a:cxn ang="0">
                  <a:pos x="166" y="44"/>
                </a:cxn>
                <a:cxn ang="0">
                  <a:pos x="163" y="40"/>
                </a:cxn>
                <a:cxn ang="0">
                  <a:pos x="165" y="27"/>
                </a:cxn>
                <a:cxn ang="0">
                  <a:pos x="143" y="24"/>
                </a:cxn>
                <a:cxn ang="0">
                  <a:pos x="139" y="21"/>
                </a:cxn>
                <a:cxn ang="0">
                  <a:pos x="125" y="4"/>
                </a:cxn>
                <a:cxn ang="0">
                  <a:pos x="110" y="12"/>
                </a:cxn>
                <a:cxn ang="0">
                  <a:pos x="104" y="0"/>
                </a:cxn>
                <a:cxn ang="0">
                  <a:pos x="85" y="12"/>
                </a:cxn>
                <a:cxn ang="0">
                  <a:pos x="80" y="12"/>
                </a:cxn>
                <a:cxn ang="0">
                  <a:pos x="58" y="8"/>
                </a:cxn>
                <a:cxn ang="0">
                  <a:pos x="52" y="24"/>
                </a:cxn>
                <a:cxn ang="0">
                  <a:pos x="40" y="19"/>
                </a:cxn>
                <a:cxn ang="0">
                  <a:pos x="32" y="40"/>
                </a:cxn>
                <a:cxn ang="0">
                  <a:pos x="29" y="44"/>
                </a:cxn>
                <a:cxn ang="0">
                  <a:pos x="16" y="43"/>
                </a:cxn>
                <a:cxn ang="0">
                  <a:pos x="17" y="66"/>
                </a:cxn>
                <a:cxn ang="0">
                  <a:pos x="15" y="70"/>
                </a:cxn>
                <a:cxn ang="0">
                  <a:pos x="3" y="75"/>
                </a:cxn>
                <a:cxn ang="0">
                  <a:pos x="11" y="95"/>
                </a:cxn>
                <a:cxn ang="0">
                  <a:pos x="11" y="98"/>
                </a:cxn>
                <a:cxn ang="0">
                  <a:pos x="11" y="100"/>
                </a:cxn>
                <a:cxn ang="0">
                  <a:pos x="3" y="121"/>
                </a:cxn>
                <a:cxn ang="0">
                  <a:pos x="15" y="125"/>
                </a:cxn>
                <a:cxn ang="0">
                  <a:pos x="17" y="130"/>
                </a:cxn>
                <a:cxn ang="0">
                  <a:pos x="16" y="152"/>
                </a:cxn>
                <a:cxn ang="0">
                  <a:pos x="29" y="152"/>
                </a:cxn>
                <a:cxn ang="0">
                  <a:pos x="32" y="156"/>
                </a:cxn>
                <a:cxn ang="0">
                  <a:pos x="40" y="177"/>
                </a:cxn>
                <a:cxn ang="0">
                  <a:pos x="52" y="172"/>
                </a:cxn>
                <a:cxn ang="0">
                  <a:pos x="58" y="187"/>
                </a:cxn>
                <a:cxn ang="0">
                  <a:pos x="80" y="183"/>
                </a:cxn>
                <a:cxn ang="0">
                  <a:pos x="85" y="184"/>
                </a:cxn>
                <a:cxn ang="0">
                  <a:pos x="104" y="195"/>
                </a:cxn>
                <a:cxn ang="0">
                  <a:pos x="110" y="184"/>
                </a:cxn>
                <a:cxn ang="0">
                  <a:pos x="125" y="192"/>
                </a:cxn>
                <a:cxn ang="0">
                  <a:pos x="139" y="175"/>
                </a:cxn>
                <a:cxn ang="0">
                  <a:pos x="143" y="172"/>
                </a:cxn>
                <a:cxn ang="0">
                  <a:pos x="165" y="168"/>
                </a:cxn>
                <a:cxn ang="0">
                  <a:pos x="163" y="156"/>
                </a:cxn>
                <a:cxn ang="0">
                  <a:pos x="166" y="152"/>
                </a:cxn>
                <a:cxn ang="0">
                  <a:pos x="185" y="141"/>
                </a:cxn>
                <a:cxn ang="0">
                  <a:pos x="179" y="130"/>
                </a:cxn>
                <a:cxn ang="0">
                  <a:pos x="180" y="125"/>
                </a:cxn>
                <a:cxn ang="0">
                  <a:pos x="195" y="108"/>
                </a:cxn>
                <a:cxn ang="0">
                  <a:pos x="98" y="142"/>
                </a:cxn>
                <a:cxn ang="0">
                  <a:pos x="98" y="53"/>
                </a:cxn>
                <a:cxn ang="0">
                  <a:pos x="98" y="142"/>
                </a:cxn>
              </a:cxnLst>
              <a:rect l="0" t="0" r="r" b="b"/>
              <a:pathLst>
                <a:path w="195" h="195">
                  <a:moveTo>
                    <a:pt x="185" y="100"/>
                  </a:moveTo>
                  <a:cubicBezTo>
                    <a:pt x="185" y="100"/>
                    <a:pt x="185" y="100"/>
                    <a:pt x="185" y="100"/>
                  </a:cubicBezTo>
                  <a:cubicBezTo>
                    <a:pt x="185" y="99"/>
                    <a:pt x="185" y="99"/>
                    <a:pt x="185" y="98"/>
                  </a:cubicBezTo>
                  <a:cubicBezTo>
                    <a:pt x="185" y="97"/>
                    <a:pt x="185" y="96"/>
                    <a:pt x="185" y="95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0"/>
                    <a:pt x="191" y="88"/>
                    <a:pt x="195" y="87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89" y="75"/>
                    <a:pt x="182" y="75"/>
                    <a:pt x="180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79" y="67"/>
                    <a:pt x="179" y="66"/>
                  </a:cubicBezTo>
                  <a:cubicBezTo>
                    <a:pt x="179" y="66"/>
                    <a:pt x="179" y="66"/>
                    <a:pt x="179" y="66"/>
                  </a:cubicBezTo>
                  <a:cubicBezTo>
                    <a:pt x="177" y="61"/>
                    <a:pt x="182" y="56"/>
                    <a:pt x="185" y="55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6" y="45"/>
                    <a:pt x="169" y="48"/>
                    <a:pt x="166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5" y="42"/>
                    <a:pt x="164" y="41"/>
                    <a:pt x="163" y="40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59" y="36"/>
                    <a:pt x="163" y="30"/>
                    <a:pt x="165" y="27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3" y="22"/>
                    <a:pt x="148" y="26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3"/>
                    <a:pt x="141" y="22"/>
                    <a:pt x="139" y="21"/>
                  </a:cubicBezTo>
                  <a:cubicBezTo>
                    <a:pt x="135" y="19"/>
                    <a:pt x="136" y="12"/>
                    <a:pt x="137" y="8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4" y="7"/>
                    <a:pt x="120" y="13"/>
                    <a:pt x="115" y="12"/>
                  </a:cubicBezTo>
                  <a:cubicBezTo>
                    <a:pt x="114" y="12"/>
                    <a:pt x="112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5" y="11"/>
                    <a:pt x="104" y="4"/>
                    <a:pt x="10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4"/>
                    <a:pt x="90" y="11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3" y="12"/>
                    <a:pt x="82" y="12"/>
                    <a:pt x="80" y="12"/>
                  </a:cubicBezTo>
                  <a:cubicBezTo>
                    <a:pt x="75" y="13"/>
                    <a:pt x="72" y="7"/>
                    <a:pt x="70" y="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0" y="12"/>
                    <a:pt x="61" y="19"/>
                    <a:pt x="56" y="21"/>
                  </a:cubicBezTo>
                  <a:cubicBezTo>
                    <a:pt x="55" y="22"/>
                    <a:pt x="53" y="23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8" y="26"/>
                    <a:pt x="42" y="22"/>
                    <a:pt x="40" y="1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30"/>
                    <a:pt x="36" y="36"/>
                    <a:pt x="32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1"/>
                    <a:pt x="30" y="42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6" y="48"/>
                    <a:pt x="20" y="45"/>
                    <a:pt x="16" y="43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3" y="56"/>
                    <a:pt x="19" y="61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7"/>
                    <a:pt x="15" y="69"/>
                    <a:pt x="15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75"/>
                    <a:pt x="6" y="75"/>
                    <a:pt x="3" y="75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" y="88"/>
                    <a:pt x="11" y="90"/>
                    <a:pt x="11" y="95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1" y="96"/>
                    <a:pt x="11" y="97"/>
                    <a:pt x="11" y="98"/>
                  </a:cubicBezTo>
                  <a:cubicBezTo>
                    <a:pt x="11" y="99"/>
                    <a:pt x="11" y="99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5"/>
                    <a:pt x="4" y="108"/>
                    <a:pt x="0" y="108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6" y="120"/>
                    <a:pt x="14" y="120"/>
                    <a:pt x="15" y="125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7"/>
                    <a:pt x="16" y="128"/>
                    <a:pt x="17" y="130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5"/>
                    <a:pt x="13" y="139"/>
                    <a:pt x="10" y="14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20" y="150"/>
                    <a:pt x="26" y="148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3"/>
                    <a:pt x="31" y="154"/>
                    <a:pt x="33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6" y="159"/>
                    <a:pt x="32" y="166"/>
                    <a:pt x="30" y="168"/>
                  </a:cubicBezTo>
                  <a:cubicBezTo>
                    <a:pt x="40" y="177"/>
                    <a:pt x="40" y="177"/>
                    <a:pt x="40" y="177"/>
                  </a:cubicBezTo>
                  <a:cubicBezTo>
                    <a:pt x="42" y="174"/>
                    <a:pt x="48" y="169"/>
                    <a:pt x="52" y="172"/>
                  </a:cubicBezTo>
                  <a:cubicBezTo>
                    <a:pt x="52" y="172"/>
                    <a:pt x="52" y="172"/>
                    <a:pt x="52" y="172"/>
                  </a:cubicBezTo>
                  <a:cubicBezTo>
                    <a:pt x="53" y="173"/>
                    <a:pt x="55" y="174"/>
                    <a:pt x="56" y="175"/>
                  </a:cubicBezTo>
                  <a:cubicBezTo>
                    <a:pt x="61" y="177"/>
                    <a:pt x="60" y="184"/>
                    <a:pt x="58" y="187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2" y="188"/>
                    <a:pt x="75" y="182"/>
                    <a:pt x="80" y="183"/>
                  </a:cubicBezTo>
                  <a:cubicBezTo>
                    <a:pt x="82" y="184"/>
                    <a:pt x="83" y="184"/>
                    <a:pt x="85" y="184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90" y="185"/>
                    <a:pt x="91" y="192"/>
                    <a:pt x="91" y="195"/>
                  </a:cubicBezTo>
                  <a:cubicBezTo>
                    <a:pt x="104" y="195"/>
                    <a:pt x="104" y="195"/>
                    <a:pt x="104" y="195"/>
                  </a:cubicBezTo>
                  <a:cubicBezTo>
                    <a:pt x="104" y="192"/>
                    <a:pt x="105" y="185"/>
                    <a:pt x="110" y="184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2" y="184"/>
                    <a:pt x="114" y="184"/>
                    <a:pt x="115" y="183"/>
                  </a:cubicBezTo>
                  <a:cubicBezTo>
                    <a:pt x="120" y="182"/>
                    <a:pt x="124" y="188"/>
                    <a:pt x="125" y="192"/>
                  </a:cubicBezTo>
                  <a:cubicBezTo>
                    <a:pt x="137" y="187"/>
                    <a:pt x="137" y="187"/>
                    <a:pt x="137" y="187"/>
                  </a:cubicBezTo>
                  <a:cubicBezTo>
                    <a:pt x="136" y="184"/>
                    <a:pt x="135" y="177"/>
                    <a:pt x="139" y="175"/>
                  </a:cubicBezTo>
                  <a:cubicBezTo>
                    <a:pt x="141" y="174"/>
                    <a:pt x="142" y="173"/>
                    <a:pt x="143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8" y="169"/>
                    <a:pt x="153" y="174"/>
                    <a:pt x="156" y="17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3" y="166"/>
                    <a:pt x="159" y="159"/>
                    <a:pt x="163" y="156"/>
                  </a:cubicBezTo>
                  <a:cubicBezTo>
                    <a:pt x="163" y="156"/>
                    <a:pt x="163" y="156"/>
                    <a:pt x="163" y="156"/>
                  </a:cubicBezTo>
                  <a:cubicBezTo>
                    <a:pt x="164" y="154"/>
                    <a:pt x="165" y="153"/>
                    <a:pt x="16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48"/>
                    <a:pt x="176" y="150"/>
                    <a:pt x="179" y="152"/>
                  </a:cubicBezTo>
                  <a:cubicBezTo>
                    <a:pt x="185" y="141"/>
                    <a:pt x="185" y="141"/>
                    <a:pt x="185" y="141"/>
                  </a:cubicBezTo>
                  <a:cubicBezTo>
                    <a:pt x="182" y="139"/>
                    <a:pt x="177" y="135"/>
                    <a:pt x="179" y="130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79" y="128"/>
                    <a:pt x="180" y="127"/>
                    <a:pt x="180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2" y="120"/>
                    <a:pt x="189" y="120"/>
                    <a:pt x="193" y="121"/>
                  </a:cubicBezTo>
                  <a:cubicBezTo>
                    <a:pt x="195" y="108"/>
                    <a:pt x="195" y="108"/>
                    <a:pt x="195" y="108"/>
                  </a:cubicBezTo>
                  <a:cubicBezTo>
                    <a:pt x="191" y="108"/>
                    <a:pt x="184" y="105"/>
                    <a:pt x="185" y="100"/>
                  </a:cubicBezTo>
                  <a:close/>
                  <a:moveTo>
                    <a:pt x="98" y="142"/>
                  </a:moveTo>
                  <a:cubicBezTo>
                    <a:pt x="73" y="142"/>
                    <a:pt x="53" y="122"/>
                    <a:pt x="53" y="98"/>
                  </a:cubicBezTo>
                  <a:cubicBezTo>
                    <a:pt x="53" y="73"/>
                    <a:pt x="73" y="53"/>
                    <a:pt x="98" y="53"/>
                  </a:cubicBezTo>
                  <a:cubicBezTo>
                    <a:pt x="122" y="53"/>
                    <a:pt x="142" y="73"/>
                    <a:pt x="142" y="98"/>
                  </a:cubicBezTo>
                  <a:cubicBezTo>
                    <a:pt x="142" y="122"/>
                    <a:pt x="122" y="142"/>
                    <a:pt x="98" y="14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9" name="Freeform 58">
              <a:extLst>
                <a:ext uri="{FF2B5EF4-FFF2-40B4-BE49-F238E27FC236}">
                  <a16:creationId xmlns:a16="http://schemas.microsoft.com/office/drawing/2014/main" id="{99609A89-02F4-4414-AC97-1E61C74C5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1961" y="4168778"/>
              <a:ext cx="282576" cy="288925"/>
            </a:xfrm>
            <a:custGeom>
              <a:avLst/>
              <a:gdLst/>
              <a:ahLst/>
              <a:cxnLst>
                <a:cxn ang="0">
                  <a:pos x="73" y="49"/>
                </a:cxn>
                <a:cxn ang="0">
                  <a:pos x="63" y="24"/>
                </a:cxn>
                <a:cxn ang="0">
                  <a:pos x="55" y="6"/>
                </a:cxn>
                <a:cxn ang="0">
                  <a:pos x="39" y="0"/>
                </a:cxn>
                <a:cxn ang="0">
                  <a:pos x="21" y="40"/>
                </a:cxn>
                <a:cxn ang="0">
                  <a:pos x="4" y="69"/>
                </a:cxn>
                <a:cxn ang="0">
                  <a:pos x="22" y="48"/>
                </a:cxn>
                <a:cxn ang="0">
                  <a:pos x="67" y="53"/>
                </a:cxn>
                <a:cxn ang="0">
                  <a:pos x="74" y="69"/>
                </a:cxn>
                <a:cxn ang="0">
                  <a:pos x="39" y="8"/>
                </a:cxn>
                <a:cxn ang="0">
                  <a:pos x="24" y="20"/>
                </a:cxn>
                <a:cxn ang="0">
                  <a:pos x="39" y="40"/>
                </a:cxn>
                <a:cxn ang="0">
                  <a:pos x="52" y="15"/>
                </a:cxn>
                <a:cxn ang="0">
                  <a:pos x="39" y="40"/>
                </a:cxn>
                <a:cxn ang="0">
                  <a:pos x="148" y="148"/>
                </a:cxn>
                <a:cxn ang="0">
                  <a:pos x="133" y="138"/>
                </a:cxn>
                <a:cxn ang="0">
                  <a:pos x="142" y="154"/>
                </a:cxn>
                <a:cxn ang="0">
                  <a:pos x="189" y="257"/>
                </a:cxn>
                <a:cxn ang="0">
                  <a:pos x="189" y="133"/>
                </a:cxn>
                <a:cxn ang="0">
                  <a:pos x="135" y="195"/>
                </a:cxn>
                <a:cxn ang="0">
                  <a:pos x="243" y="195"/>
                </a:cxn>
                <a:cxn ang="0">
                  <a:pos x="223" y="200"/>
                </a:cxn>
                <a:cxn ang="0">
                  <a:pos x="212" y="175"/>
                </a:cxn>
                <a:cxn ang="0">
                  <a:pos x="204" y="158"/>
                </a:cxn>
                <a:cxn ang="0">
                  <a:pos x="189" y="152"/>
                </a:cxn>
                <a:cxn ang="0">
                  <a:pos x="171" y="191"/>
                </a:cxn>
                <a:cxn ang="0">
                  <a:pos x="153" y="221"/>
                </a:cxn>
                <a:cxn ang="0">
                  <a:pos x="172" y="199"/>
                </a:cxn>
                <a:cxn ang="0">
                  <a:pos x="217" y="205"/>
                </a:cxn>
                <a:cxn ang="0">
                  <a:pos x="224" y="221"/>
                </a:cxn>
                <a:cxn ang="0">
                  <a:pos x="223" y="200"/>
                </a:cxn>
                <a:cxn ang="0">
                  <a:pos x="196" y="161"/>
                </a:cxn>
                <a:cxn ang="0">
                  <a:pos x="189" y="160"/>
                </a:cxn>
                <a:cxn ang="0">
                  <a:pos x="174" y="179"/>
                </a:cxn>
                <a:cxn ang="0">
                  <a:pos x="204" y="175"/>
                </a:cxn>
                <a:cxn ang="0">
                  <a:pos x="83" y="83"/>
                </a:cxn>
                <a:cxn ang="0">
                  <a:pos x="77" y="89"/>
                </a:cxn>
                <a:cxn ang="0">
                  <a:pos x="95" y="101"/>
                </a:cxn>
                <a:cxn ang="0">
                  <a:pos x="83" y="83"/>
                </a:cxn>
                <a:cxn ang="0">
                  <a:pos x="105" y="111"/>
                </a:cxn>
                <a:cxn ang="0">
                  <a:pos x="117" y="128"/>
                </a:cxn>
                <a:cxn ang="0">
                  <a:pos x="122" y="122"/>
                </a:cxn>
              </a:cxnLst>
              <a:rect l="0" t="0" r="r" b="b"/>
              <a:pathLst>
                <a:path w="251" h="257">
                  <a:moveTo>
                    <a:pt x="78" y="65"/>
                  </a:moveTo>
                  <a:cubicBezTo>
                    <a:pt x="78" y="59"/>
                    <a:pt x="76" y="53"/>
                    <a:pt x="73" y="49"/>
                  </a:cubicBezTo>
                  <a:cubicBezTo>
                    <a:pt x="69" y="43"/>
                    <a:pt x="64" y="40"/>
                    <a:pt x="57" y="40"/>
                  </a:cubicBezTo>
                  <a:cubicBezTo>
                    <a:pt x="60" y="36"/>
                    <a:pt x="63" y="30"/>
                    <a:pt x="63" y="24"/>
                  </a:cubicBezTo>
                  <a:cubicBezTo>
                    <a:pt x="63" y="17"/>
                    <a:pt x="60" y="11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4" y="6"/>
                    <a:pt x="54" y="6"/>
                  </a:cubicBezTo>
                  <a:cubicBezTo>
                    <a:pt x="50" y="2"/>
                    <a:pt x="45" y="0"/>
                    <a:pt x="39" y="0"/>
                  </a:cubicBezTo>
                  <a:cubicBezTo>
                    <a:pt x="26" y="0"/>
                    <a:pt x="15" y="11"/>
                    <a:pt x="15" y="24"/>
                  </a:cubicBezTo>
                  <a:cubicBezTo>
                    <a:pt x="15" y="30"/>
                    <a:pt x="17" y="36"/>
                    <a:pt x="21" y="40"/>
                  </a:cubicBezTo>
                  <a:cubicBezTo>
                    <a:pt x="7" y="40"/>
                    <a:pt x="0" y="53"/>
                    <a:pt x="0" y="65"/>
                  </a:cubicBezTo>
                  <a:cubicBezTo>
                    <a:pt x="0" y="67"/>
                    <a:pt x="1" y="69"/>
                    <a:pt x="4" y="69"/>
                  </a:cubicBezTo>
                  <a:cubicBezTo>
                    <a:pt x="6" y="69"/>
                    <a:pt x="8" y="67"/>
                    <a:pt x="8" y="65"/>
                  </a:cubicBezTo>
                  <a:cubicBezTo>
                    <a:pt x="8" y="59"/>
                    <a:pt x="11" y="48"/>
                    <a:pt x="22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60" y="48"/>
                    <a:pt x="64" y="50"/>
                    <a:pt x="67" y="53"/>
                  </a:cubicBezTo>
                  <a:cubicBezTo>
                    <a:pt x="69" y="56"/>
                    <a:pt x="70" y="61"/>
                    <a:pt x="70" y="65"/>
                  </a:cubicBezTo>
                  <a:cubicBezTo>
                    <a:pt x="70" y="67"/>
                    <a:pt x="72" y="69"/>
                    <a:pt x="74" y="69"/>
                  </a:cubicBezTo>
                  <a:cubicBezTo>
                    <a:pt x="76" y="69"/>
                    <a:pt x="78" y="67"/>
                    <a:pt x="78" y="65"/>
                  </a:cubicBezTo>
                  <a:close/>
                  <a:moveTo>
                    <a:pt x="39" y="8"/>
                  </a:moveTo>
                  <a:cubicBezTo>
                    <a:pt x="41" y="8"/>
                    <a:pt x="44" y="9"/>
                    <a:pt x="46" y="10"/>
                  </a:cubicBezTo>
                  <a:cubicBezTo>
                    <a:pt x="38" y="17"/>
                    <a:pt x="31" y="19"/>
                    <a:pt x="24" y="20"/>
                  </a:cubicBezTo>
                  <a:cubicBezTo>
                    <a:pt x="26" y="13"/>
                    <a:pt x="32" y="8"/>
                    <a:pt x="39" y="8"/>
                  </a:cubicBezTo>
                  <a:close/>
                  <a:moveTo>
                    <a:pt x="39" y="40"/>
                  </a:moveTo>
                  <a:cubicBezTo>
                    <a:pt x="32" y="40"/>
                    <a:pt x="25" y="35"/>
                    <a:pt x="24" y="28"/>
                  </a:cubicBezTo>
                  <a:cubicBezTo>
                    <a:pt x="32" y="27"/>
                    <a:pt x="42" y="25"/>
                    <a:pt x="52" y="15"/>
                  </a:cubicBezTo>
                  <a:cubicBezTo>
                    <a:pt x="54" y="18"/>
                    <a:pt x="55" y="21"/>
                    <a:pt x="55" y="24"/>
                  </a:cubicBezTo>
                  <a:cubicBezTo>
                    <a:pt x="55" y="33"/>
                    <a:pt x="48" y="40"/>
                    <a:pt x="39" y="40"/>
                  </a:cubicBezTo>
                  <a:close/>
                  <a:moveTo>
                    <a:pt x="189" y="133"/>
                  </a:moveTo>
                  <a:cubicBezTo>
                    <a:pt x="173" y="133"/>
                    <a:pt x="159" y="138"/>
                    <a:pt x="148" y="14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7" y="137"/>
                    <a:pt x="134" y="137"/>
                    <a:pt x="133" y="138"/>
                  </a:cubicBezTo>
                  <a:cubicBezTo>
                    <a:pt x="131" y="140"/>
                    <a:pt x="131" y="142"/>
                    <a:pt x="133" y="144"/>
                  </a:cubicBezTo>
                  <a:cubicBezTo>
                    <a:pt x="142" y="154"/>
                    <a:pt x="142" y="154"/>
                    <a:pt x="142" y="154"/>
                  </a:cubicBezTo>
                  <a:cubicBezTo>
                    <a:pt x="133" y="164"/>
                    <a:pt x="127" y="179"/>
                    <a:pt x="127" y="195"/>
                  </a:cubicBezTo>
                  <a:cubicBezTo>
                    <a:pt x="127" y="229"/>
                    <a:pt x="154" y="257"/>
                    <a:pt x="189" y="257"/>
                  </a:cubicBezTo>
                  <a:cubicBezTo>
                    <a:pt x="223" y="257"/>
                    <a:pt x="251" y="229"/>
                    <a:pt x="251" y="195"/>
                  </a:cubicBezTo>
                  <a:cubicBezTo>
                    <a:pt x="251" y="160"/>
                    <a:pt x="223" y="133"/>
                    <a:pt x="189" y="133"/>
                  </a:cubicBezTo>
                  <a:close/>
                  <a:moveTo>
                    <a:pt x="189" y="249"/>
                  </a:moveTo>
                  <a:cubicBezTo>
                    <a:pt x="159" y="249"/>
                    <a:pt x="135" y="224"/>
                    <a:pt x="135" y="195"/>
                  </a:cubicBezTo>
                  <a:cubicBezTo>
                    <a:pt x="135" y="165"/>
                    <a:pt x="159" y="141"/>
                    <a:pt x="189" y="141"/>
                  </a:cubicBezTo>
                  <a:cubicBezTo>
                    <a:pt x="218" y="141"/>
                    <a:pt x="243" y="165"/>
                    <a:pt x="243" y="195"/>
                  </a:cubicBezTo>
                  <a:cubicBezTo>
                    <a:pt x="243" y="224"/>
                    <a:pt x="218" y="249"/>
                    <a:pt x="189" y="249"/>
                  </a:cubicBezTo>
                  <a:close/>
                  <a:moveTo>
                    <a:pt x="223" y="200"/>
                  </a:moveTo>
                  <a:cubicBezTo>
                    <a:pt x="219" y="195"/>
                    <a:pt x="213" y="192"/>
                    <a:pt x="206" y="191"/>
                  </a:cubicBezTo>
                  <a:cubicBezTo>
                    <a:pt x="210" y="187"/>
                    <a:pt x="212" y="182"/>
                    <a:pt x="212" y="175"/>
                  </a:cubicBezTo>
                  <a:cubicBezTo>
                    <a:pt x="212" y="168"/>
                    <a:pt x="209" y="162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0" y="154"/>
                    <a:pt x="195" y="152"/>
                    <a:pt x="189" y="152"/>
                  </a:cubicBezTo>
                  <a:cubicBezTo>
                    <a:pt x="176" y="152"/>
                    <a:pt x="165" y="162"/>
                    <a:pt x="165" y="175"/>
                  </a:cubicBezTo>
                  <a:cubicBezTo>
                    <a:pt x="165" y="182"/>
                    <a:pt x="167" y="187"/>
                    <a:pt x="171" y="191"/>
                  </a:cubicBezTo>
                  <a:cubicBezTo>
                    <a:pt x="157" y="192"/>
                    <a:pt x="149" y="204"/>
                    <a:pt x="149" y="217"/>
                  </a:cubicBezTo>
                  <a:cubicBezTo>
                    <a:pt x="149" y="219"/>
                    <a:pt x="151" y="221"/>
                    <a:pt x="153" y="221"/>
                  </a:cubicBezTo>
                  <a:cubicBezTo>
                    <a:pt x="156" y="221"/>
                    <a:pt x="157" y="219"/>
                    <a:pt x="157" y="217"/>
                  </a:cubicBezTo>
                  <a:cubicBezTo>
                    <a:pt x="157" y="211"/>
                    <a:pt x="160" y="199"/>
                    <a:pt x="172" y="199"/>
                  </a:cubicBezTo>
                  <a:cubicBezTo>
                    <a:pt x="205" y="199"/>
                    <a:pt x="205" y="199"/>
                    <a:pt x="205" y="199"/>
                  </a:cubicBezTo>
                  <a:cubicBezTo>
                    <a:pt x="210" y="199"/>
                    <a:pt x="214" y="201"/>
                    <a:pt x="217" y="205"/>
                  </a:cubicBezTo>
                  <a:cubicBezTo>
                    <a:pt x="219" y="208"/>
                    <a:pt x="220" y="212"/>
                    <a:pt x="220" y="217"/>
                  </a:cubicBezTo>
                  <a:cubicBezTo>
                    <a:pt x="220" y="219"/>
                    <a:pt x="222" y="221"/>
                    <a:pt x="224" y="221"/>
                  </a:cubicBezTo>
                  <a:cubicBezTo>
                    <a:pt x="226" y="221"/>
                    <a:pt x="228" y="219"/>
                    <a:pt x="228" y="217"/>
                  </a:cubicBezTo>
                  <a:cubicBezTo>
                    <a:pt x="228" y="211"/>
                    <a:pt x="226" y="205"/>
                    <a:pt x="223" y="200"/>
                  </a:cubicBezTo>
                  <a:close/>
                  <a:moveTo>
                    <a:pt x="189" y="160"/>
                  </a:moveTo>
                  <a:cubicBezTo>
                    <a:pt x="191" y="160"/>
                    <a:pt x="194" y="160"/>
                    <a:pt x="196" y="161"/>
                  </a:cubicBezTo>
                  <a:cubicBezTo>
                    <a:pt x="188" y="169"/>
                    <a:pt x="181" y="171"/>
                    <a:pt x="174" y="171"/>
                  </a:cubicBezTo>
                  <a:cubicBezTo>
                    <a:pt x="175" y="165"/>
                    <a:pt x="181" y="160"/>
                    <a:pt x="189" y="160"/>
                  </a:cubicBezTo>
                  <a:close/>
                  <a:moveTo>
                    <a:pt x="189" y="191"/>
                  </a:moveTo>
                  <a:cubicBezTo>
                    <a:pt x="181" y="191"/>
                    <a:pt x="175" y="186"/>
                    <a:pt x="174" y="179"/>
                  </a:cubicBezTo>
                  <a:cubicBezTo>
                    <a:pt x="182" y="179"/>
                    <a:pt x="192" y="176"/>
                    <a:pt x="202" y="167"/>
                  </a:cubicBezTo>
                  <a:cubicBezTo>
                    <a:pt x="203" y="169"/>
                    <a:pt x="204" y="172"/>
                    <a:pt x="204" y="175"/>
                  </a:cubicBezTo>
                  <a:cubicBezTo>
                    <a:pt x="204" y="184"/>
                    <a:pt x="197" y="191"/>
                    <a:pt x="189" y="191"/>
                  </a:cubicBezTo>
                  <a:close/>
                  <a:moveTo>
                    <a:pt x="83" y="83"/>
                  </a:moveTo>
                  <a:cubicBezTo>
                    <a:pt x="81" y="82"/>
                    <a:pt x="79" y="82"/>
                    <a:pt x="77" y="83"/>
                  </a:cubicBezTo>
                  <a:cubicBezTo>
                    <a:pt x="76" y="85"/>
                    <a:pt x="76" y="88"/>
                    <a:pt x="77" y="89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90" y="102"/>
                    <a:pt x="93" y="102"/>
                    <a:pt x="95" y="101"/>
                  </a:cubicBezTo>
                  <a:cubicBezTo>
                    <a:pt x="96" y="99"/>
                    <a:pt x="96" y="97"/>
                    <a:pt x="95" y="95"/>
                  </a:cubicBezTo>
                  <a:lnTo>
                    <a:pt x="83" y="83"/>
                  </a:lnTo>
                  <a:close/>
                  <a:moveTo>
                    <a:pt x="111" y="111"/>
                  </a:moveTo>
                  <a:cubicBezTo>
                    <a:pt x="109" y="109"/>
                    <a:pt x="107" y="109"/>
                    <a:pt x="105" y="111"/>
                  </a:cubicBezTo>
                  <a:cubicBezTo>
                    <a:pt x="103" y="112"/>
                    <a:pt x="103" y="115"/>
                    <a:pt x="105" y="116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8" y="130"/>
                    <a:pt x="121" y="130"/>
                    <a:pt x="122" y="128"/>
                  </a:cubicBezTo>
                  <a:cubicBezTo>
                    <a:pt x="124" y="126"/>
                    <a:pt x="124" y="124"/>
                    <a:pt x="122" y="122"/>
                  </a:cubicBezTo>
                  <a:lnTo>
                    <a:pt x="111" y="11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30" name="Payment">
            <a:extLst>
              <a:ext uri="{FF2B5EF4-FFF2-40B4-BE49-F238E27FC236}">
                <a16:creationId xmlns:a16="http://schemas.microsoft.com/office/drawing/2014/main" id="{CDCDE5B7-7643-495A-9405-AC6EC4778C11}"/>
              </a:ext>
            </a:extLst>
          </p:cNvPr>
          <p:cNvGrpSpPr>
            <a:grpSpLocks noChangeAspect="1"/>
          </p:cNvGrpSpPr>
          <p:nvPr/>
        </p:nvGrpSpPr>
        <p:grpSpPr>
          <a:xfrm>
            <a:off x="9624392" y="4650885"/>
            <a:ext cx="602617" cy="506307"/>
            <a:chOff x="2641607" y="3709990"/>
            <a:chExt cx="347664" cy="292100"/>
          </a:xfrm>
        </p:grpSpPr>
        <p:sp>
          <p:nvSpPr>
            <p:cNvPr id="131" name="Freeform 101">
              <a:extLst>
                <a:ext uri="{FF2B5EF4-FFF2-40B4-BE49-F238E27FC236}">
                  <a16:creationId xmlns:a16="http://schemas.microsoft.com/office/drawing/2014/main" id="{CA1B4EDF-9C4F-46E7-8AD3-4EC6640091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5745" y="3709990"/>
              <a:ext cx="263526" cy="1254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7"/>
                </a:cxn>
                <a:cxn ang="0">
                  <a:pos x="132" y="97"/>
                </a:cxn>
                <a:cxn ang="0">
                  <a:pos x="132" y="111"/>
                </a:cxn>
                <a:cxn ang="0">
                  <a:pos x="234" y="111"/>
                </a:cxn>
                <a:cxn ang="0">
                  <a:pos x="234" y="0"/>
                </a:cxn>
                <a:cxn ang="0">
                  <a:pos x="0" y="0"/>
                </a:cxn>
                <a:cxn ang="0">
                  <a:pos x="117" y="82"/>
                </a:cxn>
                <a:cxn ang="0">
                  <a:pos x="90" y="55"/>
                </a:cxn>
                <a:cxn ang="0">
                  <a:pos x="117" y="28"/>
                </a:cxn>
                <a:cxn ang="0">
                  <a:pos x="144" y="55"/>
                </a:cxn>
                <a:cxn ang="0">
                  <a:pos x="117" y="82"/>
                </a:cxn>
              </a:cxnLst>
              <a:rect l="0" t="0" r="r" b="b"/>
              <a:pathLst>
                <a:path w="234" h="111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132" y="97"/>
                    <a:pt x="132" y="97"/>
                    <a:pt x="132" y="97"/>
                  </a:cubicBezTo>
                  <a:cubicBezTo>
                    <a:pt x="132" y="111"/>
                    <a:pt x="132" y="111"/>
                    <a:pt x="132" y="111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234" y="0"/>
                    <a:pt x="234" y="0"/>
                    <a:pt x="234" y="0"/>
                  </a:cubicBezTo>
                  <a:lnTo>
                    <a:pt x="0" y="0"/>
                  </a:lnTo>
                  <a:close/>
                  <a:moveTo>
                    <a:pt x="117" y="82"/>
                  </a:moveTo>
                  <a:cubicBezTo>
                    <a:pt x="102" y="82"/>
                    <a:pt x="90" y="70"/>
                    <a:pt x="90" y="55"/>
                  </a:cubicBezTo>
                  <a:cubicBezTo>
                    <a:pt x="90" y="40"/>
                    <a:pt x="102" y="28"/>
                    <a:pt x="117" y="28"/>
                  </a:cubicBezTo>
                  <a:cubicBezTo>
                    <a:pt x="132" y="28"/>
                    <a:pt x="144" y="40"/>
                    <a:pt x="144" y="55"/>
                  </a:cubicBezTo>
                  <a:cubicBezTo>
                    <a:pt x="144" y="70"/>
                    <a:pt x="132" y="82"/>
                    <a:pt x="117" y="82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2" name="Freeform 102">
              <a:extLst>
                <a:ext uri="{FF2B5EF4-FFF2-40B4-BE49-F238E27FC236}">
                  <a16:creationId xmlns:a16="http://schemas.microsoft.com/office/drawing/2014/main" id="{6B6EF8CC-FCCA-4200-8F4C-1625C9944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70" y="3948115"/>
              <a:ext cx="228601" cy="49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"/>
                </a:cxn>
                <a:cxn ang="0">
                  <a:pos x="10" y="44"/>
                </a:cxn>
                <a:cxn ang="0">
                  <a:pos x="203" y="44"/>
                </a:cxn>
                <a:cxn ang="0">
                  <a:pos x="203" y="10"/>
                </a:cxn>
                <a:cxn ang="0">
                  <a:pos x="10" y="10"/>
                </a:cxn>
                <a:cxn ang="0">
                  <a:pos x="0" y="0"/>
                </a:cxn>
              </a:cxnLst>
              <a:rect l="0" t="0" r="r" b="b"/>
              <a:pathLst>
                <a:path w="203" h="44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9"/>
                    <a:pt x="4" y="44"/>
                    <a:pt x="10" y="44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3" y="10"/>
                    <a:pt x="203" y="10"/>
                    <a:pt x="20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4" y="10"/>
                    <a:pt x="0" y="5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3" name="Freeform 103">
              <a:extLst>
                <a:ext uri="{FF2B5EF4-FFF2-40B4-BE49-F238E27FC236}">
                  <a16:creationId xmlns:a16="http://schemas.microsoft.com/office/drawing/2014/main" id="{16F13EA1-6BBC-4676-BCEF-35D8C41AE7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1607" y="3721102"/>
              <a:ext cx="333376" cy="280988"/>
            </a:xfrm>
            <a:custGeom>
              <a:avLst/>
              <a:gdLst/>
              <a:ahLst/>
              <a:cxnLst>
                <a:cxn ang="0">
                  <a:pos x="155" y="29"/>
                </a:cxn>
                <a:cxn ang="0">
                  <a:pos x="135" y="29"/>
                </a:cxn>
                <a:cxn ang="0">
                  <a:pos x="139" y="57"/>
                </a:cxn>
                <a:cxn ang="0">
                  <a:pos x="151" y="65"/>
                </a:cxn>
                <a:cxn ang="0">
                  <a:pos x="122" y="49"/>
                </a:cxn>
                <a:cxn ang="0">
                  <a:pos x="147" y="41"/>
                </a:cxn>
                <a:cxn ang="0">
                  <a:pos x="122" y="49"/>
                </a:cxn>
                <a:cxn ang="0">
                  <a:pos x="248" y="29"/>
                </a:cxn>
                <a:cxn ang="0">
                  <a:pos x="228" y="29"/>
                </a:cxn>
                <a:cxn ang="0">
                  <a:pos x="236" y="41"/>
                </a:cxn>
                <a:cxn ang="0">
                  <a:pos x="261" y="49"/>
                </a:cxn>
                <a:cxn ang="0">
                  <a:pos x="292" y="0"/>
                </a:cxn>
                <a:cxn ang="0">
                  <a:pos x="286" y="8"/>
                </a:cxn>
                <a:cxn ang="0">
                  <a:pos x="286" y="81"/>
                </a:cxn>
                <a:cxn ang="0">
                  <a:pos x="292" y="89"/>
                </a:cxn>
                <a:cxn ang="0">
                  <a:pos x="292" y="0"/>
                </a:cxn>
                <a:cxn ang="0">
                  <a:pos x="161" y="45"/>
                </a:cxn>
                <a:cxn ang="0">
                  <a:pos x="192" y="14"/>
                </a:cxn>
                <a:cxn ang="0">
                  <a:pos x="176" y="29"/>
                </a:cxn>
                <a:cxn ang="0">
                  <a:pos x="192" y="68"/>
                </a:cxn>
                <a:cxn ang="0">
                  <a:pos x="228" y="61"/>
                </a:cxn>
                <a:cxn ang="0">
                  <a:pos x="248" y="61"/>
                </a:cxn>
                <a:cxn ang="0">
                  <a:pos x="191" y="233"/>
                </a:cxn>
                <a:cxn ang="0">
                  <a:pos x="179" y="225"/>
                </a:cxn>
                <a:cxn ang="0">
                  <a:pos x="148" y="225"/>
                </a:cxn>
                <a:cxn ang="0">
                  <a:pos x="161" y="233"/>
                </a:cxn>
                <a:cxn ang="0">
                  <a:pos x="148" y="225"/>
                </a:cxn>
                <a:cxn ang="0">
                  <a:pos x="166" y="166"/>
                </a:cxn>
                <a:cxn ang="0">
                  <a:pos x="130" y="225"/>
                </a:cxn>
                <a:cxn ang="0">
                  <a:pos x="117" y="233"/>
                </a:cxn>
                <a:cxn ang="0">
                  <a:pos x="130" y="225"/>
                </a:cxn>
                <a:cxn ang="0">
                  <a:pos x="211" y="87"/>
                </a:cxn>
                <a:cxn ang="0">
                  <a:pos x="95" y="8"/>
                </a:cxn>
                <a:cxn ang="0">
                  <a:pos x="98" y="0"/>
                </a:cxn>
                <a:cxn ang="0">
                  <a:pos x="87" y="83"/>
                </a:cxn>
                <a:cxn ang="0">
                  <a:pos x="14" y="71"/>
                </a:cxn>
                <a:cxn ang="0">
                  <a:pos x="75" y="63"/>
                </a:cxn>
                <a:cxn ang="0">
                  <a:pos x="0" y="234"/>
                </a:cxn>
                <a:cxn ang="0">
                  <a:pos x="211" y="245"/>
                </a:cxn>
                <a:cxn ang="0">
                  <a:pos x="220" y="195"/>
                </a:cxn>
                <a:cxn ang="0">
                  <a:pos x="203" y="241"/>
                </a:cxn>
                <a:cxn ang="0">
                  <a:pos x="8" y="90"/>
                </a:cxn>
                <a:cxn ang="0">
                  <a:pos x="203" y="133"/>
                </a:cxn>
                <a:cxn ang="0">
                  <a:pos x="129" y="166"/>
                </a:cxn>
                <a:cxn ang="0">
                  <a:pos x="203" y="241"/>
                </a:cxn>
                <a:cxn ang="0">
                  <a:pos x="137" y="166"/>
                </a:cxn>
                <a:cxn ang="0">
                  <a:pos x="212" y="141"/>
                </a:cxn>
                <a:cxn ang="0">
                  <a:pos x="25" y="225"/>
                </a:cxn>
                <a:cxn ang="0">
                  <a:pos x="38" y="233"/>
                </a:cxn>
                <a:cxn ang="0">
                  <a:pos x="99" y="225"/>
                </a:cxn>
                <a:cxn ang="0">
                  <a:pos x="87" y="233"/>
                </a:cxn>
                <a:cxn ang="0">
                  <a:pos x="99" y="225"/>
                </a:cxn>
                <a:cxn ang="0">
                  <a:pos x="52" y="229"/>
                </a:cxn>
                <a:cxn ang="0">
                  <a:pos x="73" y="229"/>
                </a:cxn>
              </a:cxnLst>
              <a:rect l="0" t="0" r="r" b="b"/>
              <a:pathLst>
                <a:path w="296" h="249">
                  <a:moveTo>
                    <a:pt x="139" y="33"/>
                  </a:moveTo>
                  <a:cubicBezTo>
                    <a:pt x="151" y="33"/>
                    <a:pt x="151" y="33"/>
                    <a:pt x="151" y="33"/>
                  </a:cubicBezTo>
                  <a:cubicBezTo>
                    <a:pt x="153" y="33"/>
                    <a:pt x="155" y="31"/>
                    <a:pt x="155" y="29"/>
                  </a:cubicBezTo>
                  <a:cubicBezTo>
                    <a:pt x="155" y="27"/>
                    <a:pt x="153" y="25"/>
                    <a:pt x="151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7" y="25"/>
                    <a:pt x="135" y="27"/>
                    <a:pt x="135" y="29"/>
                  </a:cubicBezTo>
                  <a:cubicBezTo>
                    <a:pt x="135" y="31"/>
                    <a:pt x="137" y="33"/>
                    <a:pt x="139" y="33"/>
                  </a:cubicBezTo>
                  <a:close/>
                  <a:moveTo>
                    <a:pt x="151" y="57"/>
                  </a:moveTo>
                  <a:cubicBezTo>
                    <a:pt x="139" y="57"/>
                    <a:pt x="139" y="57"/>
                    <a:pt x="139" y="57"/>
                  </a:cubicBezTo>
                  <a:cubicBezTo>
                    <a:pt x="137" y="57"/>
                    <a:pt x="135" y="59"/>
                    <a:pt x="135" y="61"/>
                  </a:cubicBezTo>
                  <a:cubicBezTo>
                    <a:pt x="135" y="63"/>
                    <a:pt x="137" y="65"/>
                    <a:pt x="139" y="65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53" y="65"/>
                    <a:pt x="155" y="63"/>
                    <a:pt x="155" y="61"/>
                  </a:cubicBezTo>
                  <a:cubicBezTo>
                    <a:pt x="155" y="59"/>
                    <a:pt x="153" y="57"/>
                    <a:pt x="151" y="57"/>
                  </a:cubicBezTo>
                  <a:close/>
                  <a:moveTo>
                    <a:pt x="122" y="49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50" y="49"/>
                    <a:pt x="151" y="47"/>
                    <a:pt x="151" y="45"/>
                  </a:cubicBezTo>
                  <a:cubicBezTo>
                    <a:pt x="151" y="43"/>
                    <a:pt x="150" y="41"/>
                    <a:pt x="147" y="41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0" y="41"/>
                    <a:pt x="118" y="43"/>
                    <a:pt x="118" y="45"/>
                  </a:cubicBezTo>
                  <a:cubicBezTo>
                    <a:pt x="118" y="47"/>
                    <a:pt x="120" y="49"/>
                    <a:pt x="122" y="49"/>
                  </a:cubicBezTo>
                  <a:close/>
                  <a:moveTo>
                    <a:pt x="232" y="33"/>
                  </a:moveTo>
                  <a:cubicBezTo>
                    <a:pt x="244" y="33"/>
                    <a:pt x="244" y="33"/>
                    <a:pt x="244" y="33"/>
                  </a:cubicBezTo>
                  <a:cubicBezTo>
                    <a:pt x="247" y="33"/>
                    <a:pt x="248" y="31"/>
                    <a:pt x="248" y="29"/>
                  </a:cubicBezTo>
                  <a:cubicBezTo>
                    <a:pt x="248" y="27"/>
                    <a:pt x="247" y="25"/>
                    <a:pt x="244" y="25"/>
                  </a:cubicBezTo>
                  <a:cubicBezTo>
                    <a:pt x="232" y="25"/>
                    <a:pt x="232" y="25"/>
                    <a:pt x="232" y="25"/>
                  </a:cubicBezTo>
                  <a:cubicBezTo>
                    <a:pt x="230" y="25"/>
                    <a:pt x="228" y="27"/>
                    <a:pt x="228" y="29"/>
                  </a:cubicBezTo>
                  <a:cubicBezTo>
                    <a:pt x="228" y="31"/>
                    <a:pt x="230" y="33"/>
                    <a:pt x="232" y="33"/>
                  </a:cubicBezTo>
                  <a:close/>
                  <a:moveTo>
                    <a:pt x="261" y="41"/>
                  </a:moveTo>
                  <a:cubicBezTo>
                    <a:pt x="236" y="41"/>
                    <a:pt x="236" y="41"/>
                    <a:pt x="236" y="41"/>
                  </a:cubicBezTo>
                  <a:cubicBezTo>
                    <a:pt x="234" y="41"/>
                    <a:pt x="232" y="43"/>
                    <a:pt x="232" y="45"/>
                  </a:cubicBezTo>
                  <a:cubicBezTo>
                    <a:pt x="232" y="47"/>
                    <a:pt x="234" y="49"/>
                    <a:pt x="236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4" y="49"/>
                    <a:pt x="265" y="47"/>
                    <a:pt x="265" y="45"/>
                  </a:cubicBezTo>
                  <a:cubicBezTo>
                    <a:pt x="265" y="43"/>
                    <a:pt x="264" y="41"/>
                    <a:pt x="261" y="41"/>
                  </a:cubicBezTo>
                  <a:close/>
                  <a:moveTo>
                    <a:pt x="292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283" y="0"/>
                    <a:pt x="282" y="2"/>
                    <a:pt x="282" y="4"/>
                  </a:cubicBezTo>
                  <a:cubicBezTo>
                    <a:pt x="282" y="7"/>
                    <a:pt x="283" y="8"/>
                    <a:pt x="286" y="8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3" y="81"/>
                    <a:pt x="282" y="83"/>
                    <a:pt x="282" y="85"/>
                  </a:cubicBezTo>
                  <a:cubicBezTo>
                    <a:pt x="282" y="88"/>
                    <a:pt x="283" y="89"/>
                    <a:pt x="286" y="89"/>
                  </a:cubicBezTo>
                  <a:cubicBezTo>
                    <a:pt x="292" y="89"/>
                    <a:pt x="292" y="89"/>
                    <a:pt x="292" y="89"/>
                  </a:cubicBezTo>
                  <a:cubicBezTo>
                    <a:pt x="294" y="89"/>
                    <a:pt x="296" y="88"/>
                    <a:pt x="296" y="85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2"/>
                    <a:pt x="294" y="0"/>
                    <a:pt x="292" y="0"/>
                  </a:cubicBezTo>
                  <a:close/>
                  <a:moveTo>
                    <a:pt x="192" y="14"/>
                  </a:moveTo>
                  <a:cubicBezTo>
                    <a:pt x="183" y="14"/>
                    <a:pt x="176" y="18"/>
                    <a:pt x="170" y="23"/>
                  </a:cubicBezTo>
                  <a:cubicBezTo>
                    <a:pt x="164" y="29"/>
                    <a:pt x="161" y="37"/>
                    <a:pt x="161" y="45"/>
                  </a:cubicBezTo>
                  <a:cubicBezTo>
                    <a:pt x="161" y="62"/>
                    <a:pt x="175" y="76"/>
                    <a:pt x="192" y="76"/>
                  </a:cubicBezTo>
                  <a:cubicBezTo>
                    <a:pt x="209" y="76"/>
                    <a:pt x="223" y="62"/>
                    <a:pt x="223" y="45"/>
                  </a:cubicBezTo>
                  <a:cubicBezTo>
                    <a:pt x="223" y="28"/>
                    <a:pt x="209" y="14"/>
                    <a:pt x="192" y="14"/>
                  </a:cubicBezTo>
                  <a:close/>
                  <a:moveTo>
                    <a:pt x="192" y="68"/>
                  </a:moveTo>
                  <a:cubicBezTo>
                    <a:pt x="179" y="68"/>
                    <a:pt x="169" y="58"/>
                    <a:pt x="169" y="45"/>
                  </a:cubicBezTo>
                  <a:cubicBezTo>
                    <a:pt x="169" y="39"/>
                    <a:pt x="171" y="33"/>
                    <a:pt x="176" y="29"/>
                  </a:cubicBezTo>
                  <a:cubicBezTo>
                    <a:pt x="180" y="25"/>
                    <a:pt x="186" y="22"/>
                    <a:pt x="192" y="22"/>
                  </a:cubicBezTo>
                  <a:cubicBezTo>
                    <a:pt x="204" y="22"/>
                    <a:pt x="215" y="33"/>
                    <a:pt x="215" y="45"/>
                  </a:cubicBezTo>
                  <a:cubicBezTo>
                    <a:pt x="215" y="58"/>
                    <a:pt x="204" y="68"/>
                    <a:pt x="192" y="68"/>
                  </a:cubicBezTo>
                  <a:close/>
                  <a:moveTo>
                    <a:pt x="244" y="57"/>
                  </a:moveTo>
                  <a:cubicBezTo>
                    <a:pt x="232" y="57"/>
                    <a:pt x="232" y="57"/>
                    <a:pt x="232" y="57"/>
                  </a:cubicBezTo>
                  <a:cubicBezTo>
                    <a:pt x="230" y="57"/>
                    <a:pt x="228" y="59"/>
                    <a:pt x="228" y="61"/>
                  </a:cubicBezTo>
                  <a:cubicBezTo>
                    <a:pt x="228" y="63"/>
                    <a:pt x="230" y="65"/>
                    <a:pt x="232" y="65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7" y="65"/>
                    <a:pt x="248" y="63"/>
                    <a:pt x="248" y="61"/>
                  </a:cubicBezTo>
                  <a:cubicBezTo>
                    <a:pt x="248" y="59"/>
                    <a:pt x="247" y="57"/>
                    <a:pt x="244" y="57"/>
                  </a:cubicBezTo>
                  <a:close/>
                  <a:moveTo>
                    <a:pt x="179" y="233"/>
                  </a:moveTo>
                  <a:cubicBezTo>
                    <a:pt x="191" y="233"/>
                    <a:pt x="191" y="233"/>
                    <a:pt x="191" y="233"/>
                  </a:cubicBezTo>
                  <a:cubicBezTo>
                    <a:pt x="194" y="233"/>
                    <a:pt x="195" y="231"/>
                    <a:pt x="195" y="229"/>
                  </a:cubicBezTo>
                  <a:cubicBezTo>
                    <a:pt x="195" y="226"/>
                    <a:pt x="194" y="225"/>
                    <a:pt x="191" y="225"/>
                  </a:cubicBezTo>
                  <a:cubicBezTo>
                    <a:pt x="179" y="225"/>
                    <a:pt x="179" y="225"/>
                    <a:pt x="179" y="225"/>
                  </a:cubicBezTo>
                  <a:cubicBezTo>
                    <a:pt x="176" y="225"/>
                    <a:pt x="175" y="226"/>
                    <a:pt x="175" y="229"/>
                  </a:cubicBezTo>
                  <a:cubicBezTo>
                    <a:pt x="175" y="231"/>
                    <a:pt x="176" y="233"/>
                    <a:pt x="179" y="233"/>
                  </a:cubicBezTo>
                  <a:close/>
                  <a:moveTo>
                    <a:pt x="148" y="225"/>
                  </a:moveTo>
                  <a:cubicBezTo>
                    <a:pt x="146" y="225"/>
                    <a:pt x="144" y="226"/>
                    <a:pt x="144" y="229"/>
                  </a:cubicBezTo>
                  <a:cubicBezTo>
                    <a:pt x="144" y="231"/>
                    <a:pt x="146" y="233"/>
                    <a:pt x="148" y="233"/>
                  </a:cubicBezTo>
                  <a:cubicBezTo>
                    <a:pt x="161" y="233"/>
                    <a:pt x="161" y="233"/>
                    <a:pt x="161" y="233"/>
                  </a:cubicBezTo>
                  <a:cubicBezTo>
                    <a:pt x="163" y="233"/>
                    <a:pt x="165" y="231"/>
                    <a:pt x="165" y="229"/>
                  </a:cubicBezTo>
                  <a:cubicBezTo>
                    <a:pt x="165" y="226"/>
                    <a:pt x="163" y="225"/>
                    <a:pt x="161" y="225"/>
                  </a:cubicBezTo>
                  <a:lnTo>
                    <a:pt x="148" y="225"/>
                  </a:lnTo>
                  <a:close/>
                  <a:moveTo>
                    <a:pt x="158" y="166"/>
                  </a:moveTo>
                  <a:cubicBezTo>
                    <a:pt x="158" y="168"/>
                    <a:pt x="160" y="170"/>
                    <a:pt x="162" y="170"/>
                  </a:cubicBezTo>
                  <a:cubicBezTo>
                    <a:pt x="164" y="170"/>
                    <a:pt x="166" y="168"/>
                    <a:pt x="166" y="166"/>
                  </a:cubicBezTo>
                  <a:cubicBezTo>
                    <a:pt x="166" y="164"/>
                    <a:pt x="164" y="162"/>
                    <a:pt x="162" y="162"/>
                  </a:cubicBezTo>
                  <a:cubicBezTo>
                    <a:pt x="160" y="162"/>
                    <a:pt x="158" y="164"/>
                    <a:pt x="158" y="166"/>
                  </a:cubicBezTo>
                  <a:close/>
                  <a:moveTo>
                    <a:pt x="130" y="225"/>
                  </a:moveTo>
                  <a:cubicBezTo>
                    <a:pt x="117" y="225"/>
                    <a:pt x="117" y="225"/>
                    <a:pt x="117" y="225"/>
                  </a:cubicBezTo>
                  <a:cubicBezTo>
                    <a:pt x="115" y="225"/>
                    <a:pt x="113" y="226"/>
                    <a:pt x="113" y="229"/>
                  </a:cubicBezTo>
                  <a:cubicBezTo>
                    <a:pt x="113" y="231"/>
                    <a:pt x="115" y="233"/>
                    <a:pt x="117" y="233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3"/>
                    <a:pt x="134" y="231"/>
                    <a:pt x="134" y="229"/>
                  </a:cubicBezTo>
                  <a:cubicBezTo>
                    <a:pt x="134" y="226"/>
                    <a:pt x="132" y="225"/>
                    <a:pt x="130" y="225"/>
                  </a:cubicBezTo>
                  <a:close/>
                  <a:moveTo>
                    <a:pt x="216" y="133"/>
                  </a:moveTo>
                  <a:cubicBezTo>
                    <a:pt x="211" y="133"/>
                    <a:pt x="211" y="133"/>
                    <a:pt x="211" y="133"/>
                  </a:cubicBezTo>
                  <a:cubicBezTo>
                    <a:pt x="211" y="87"/>
                    <a:pt x="211" y="87"/>
                    <a:pt x="211" y="87"/>
                  </a:cubicBezTo>
                  <a:cubicBezTo>
                    <a:pt x="211" y="85"/>
                    <a:pt x="210" y="83"/>
                    <a:pt x="207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00" y="8"/>
                    <a:pt x="102" y="7"/>
                    <a:pt x="102" y="4"/>
                  </a:cubicBezTo>
                  <a:cubicBezTo>
                    <a:pt x="102" y="2"/>
                    <a:pt x="100" y="0"/>
                    <a:pt x="98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9" y="0"/>
                    <a:pt x="87" y="2"/>
                    <a:pt x="87" y="4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8" y="80"/>
                    <a:pt x="8" y="77"/>
                  </a:cubicBezTo>
                  <a:cubicBezTo>
                    <a:pt x="8" y="73"/>
                    <a:pt x="11" y="71"/>
                    <a:pt x="14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7" y="71"/>
                    <a:pt x="79" y="69"/>
                    <a:pt x="79" y="67"/>
                  </a:cubicBezTo>
                  <a:cubicBezTo>
                    <a:pt x="79" y="64"/>
                    <a:pt x="77" y="63"/>
                    <a:pt x="75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6" y="63"/>
                    <a:pt x="0" y="69"/>
                    <a:pt x="0" y="7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2"/>
                    <a:pt x="6" y="249"/>
                    <a:pt x="14" y="249"/>
                  </a:cubicBezTo>
                  <a:cubicBezTo>
                    <a:pt x="207" y="249"/>
                    <a:pt x="207" y="249"/>
                    <a:pt x="207" y="249"/>
                  </a:cubicBezTo>
                  <a:cubicBezTo>
                    <a:pt x="210" y="249"/>
                    <a:pt x="211" y="247"/>
                    <a:pt x="211" y="245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6" y="199"/>
                    <a:pt x="216" y="199"/>
                    <a:pt x="216" y="199"/>
                  </a:cubicBezTo>
                  <a:cubicBezTo>
                    <a:pt x="219" y="199"/>
                    <a:pt x="220" y="198"/>
                    <a:pt x="220" y="195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4"/>
                    <a:pt x="219" y="133"/>
                    <a:pt x="216" y="133"/>
                  </a:cubicBezTo>
                  <a:close/>
                  <a:moveTo>
                    <a:pt x="203" y="241"/>
                  </a:moveTo>
                  <a:cubicBezTo>
                    <a:pt x="14" y="241"/>
                    <a:pt x="14" y="241"/>
                    <a:pt x="14" y="241"/>
                  </a:cubicBezTo>
                  <a:cubicBezTo>
                    <a:pt x="11" y="241"/>
                    <a:pt x="8" y="238"/>
                    <a:pt x="8" y="234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10" y="91"/>
                    <a:pt x="12" y="91"/>
                    <a:pt x="14" y="91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3" y="133"/>
                    <a:pt x="203" y="133"/>
                    <a:pt x="203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53" y="133"/>
                    <a:pt x="145" y="136"/>
                    <a:pt x="138" y="142"/>
                  </a:cubicBezTo>
                  <a:cubicBezTo>
                    <a:pt x="132" y="149"/>
                    <a:pt x="129" y="157"/>
                    <a:pt x="129" y="166"/>
                  </a:cubicBezTo>
                  <a:cubicBezTo>
                    <a:pt x="129" y="184"/>
                    <a:pt x="144" y="199"/>
                    <a:pt x="162" y="199"/>
                  </a:cubicBezTo>
                  <a:cubicBezTo>
                    <a:pt x="203" y="199"/>
                    <a:pt x="203" y="199"/>
                    <a:pt x="203" y="199"/>
                  </a:cubicBezTo>
                  <a:lnTo>
                    <a:pt x="203" y="241"/>
                  </a:lnTo>
                  <a:close/>
                  <a:moveTo>
                    <a:pt x="212" y="191"/>
                  </a:moveTo>
                  <a:cubicBezTo>
                    <a:pt x="162" y="191"/>
                    <a:pt x="162" y="191"/>
                    <a:pt x="162" y="191"/>
                  </a:cubicBezTo>
                  <a:cubicBezTo>
                    <a:pt x="148" y="191"/>
                    <a:pt x="137" y="180"/>
                    <a:pt x="137" y="166"/>
                  </a:cubicBezTo>
                  <a:cubicBezTo>
                    <a:pt x="137" y="159"/>
                    <a:pt x="139" y="153"/>
                    <a:pt x="144" y="148"/>
                  </a:cubicBezTo>
                  <a:cubicBezTo>
                    <a:pt x="149" y="143"/>
                    <a:pt x="155" y="141"/>
                    <a:pt x="162" y="141"/>
                  </a:cubicBezTo>
                  <a:cubicBezTo>
                    <a:pt x="212" y="141"/>
                    <a:pt x="212" y="141"/>
                    <a:pt x="212" y="141"/>
                  </a:cubicBezTo>
                  <a:lnTo>
                    <a:pt x="212" y="191"/>
                  </a:lnTo>
                  <a:close/>
                  <a:moveTo>
                    <a:pt x="38" y="225"/>
                  </a:moveTo>
                  <a:cubicBezTo>
                    <a:pt x="25" y="225"/>
                    <a:pt x="25" y="225"/>
                    <a:pt x="25" y="225"/>
                  </a:cubicBezTo>
                  <a:cubicBezTo>
                    <a:pt x="23" y="225"/>
                    <a:pt x="21" y="226"/>
                    <a:pt x="21" y="229"/>
                  </a:cubicBezTo>
                  <a:cubicBezTo>
                    <a:pt x="21" y="231"/>
                    <a:pt x="23" y="233"/>
                    <a:pt x="25" y="233"/>
                  </a:cubicBezTo>
                  <a:cubicBezTo>
                    <a:pt x="38" y="233"/>
                    <a:pt x="38" y="233"/>
                    <a:pt x="38" y="233"/>
                  </a:cubicBezTo>
                  <a:cubicBezTo>
                    <a:pt x="40" y="233"/>
                    <a:pt x="42" y="231"/>
                    <a:pt x="42" y="229"/>
                  </a:cubicBezTo>
                  <a:cubicBezTo>
                    <a:pt x="42" y="226"/>
                    <a:pt x="40" y="225"/>
                    <a:pt x="38" y="225"/>
                  </a:cubicBezTo>
                  <a:close/>
                  <a:moveTo>
                    <a:pt x="99" y="225"/>
                  </a:moveTo>
                  <a:cubicBezTo>
                    <a:pt x="87" y="225"/>
                    <a:pt x="87" y="225"/>
                    <a:pt x="87" y="225"/>
                  </a:cubicBezTo>
                  <a:cubicBezTo>
                    <a:pt x="84" y="225"/>
                    <a:pt x="83" y="226"/>
                    <a:pt x="83" y="229"/>
                  </a:cubicBezTo>
                  <a:cubicBezTo>
                    <a:pt x="83" y="231"/>
                    <a:pt x="84" y="233"/>
                    <a:pt x="87" y="233"/>
                  </a:cubicBezTo>
                  <a:cubicBezTo>
                    <a:pt x="99" y="233"/>
                    <a:pt x="99" y="233"/>
                    <a:pt x="99" y="233"/>
                  </a:cubicBezTo>
                  <a:cubicBezTo>
                    <a:pt x="102" y="233"/>
                    <a:pt x="103" y="231"/>
                    <a:pt x="103" y="229"/>
                  </a:cubicBezTo>
                  <a:cubicBezTo>
                    <a:pt x="103" y="226"/>
                    <a:pt x="102" y="225"/>
                    <a:pt x="99" y="225"/>
                  </a:cubicBezTo>
                  <a:close/>
                  <a:moveTo>
                    <a:pt x="69" y="225"/>
                  </a:moveTo>
                  <a:cubicBezTo>
                    <a:pt x="56" y="225"/>
                    <a:pt x="56" y="225"/>
                    <a:pt x="56" y="225"/>
                  </a:cubicBezTo>
                  <a:cubicBezTo>
                    <a:pt x="54" y="225"/>
                    <a:pt x="52" y="226"/>
                    <a:pt x="52" y="229"/>
                  </a:cubicBezTo>
                  <a:cubicBezTo>
                    <a:pt x="52" y="231"/>
                    <a:pt x="54" y="233"/>
                    <a:pt x="56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71" y="233"/>
                    <a:pt x="73" y="231"/>
                    <a:pt x="73" y="229"/>
                  </a:cubicBezTo>
                  <a:cubicBezTo>
                    <a:pt x="73" y="226"/>
                    <a:pt x="71" y="225"/>
                    <a:pt x="69" y="22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cxnSp>
        <p:nvCxnSpPr>
          <p:cNvPr id="134" name="Прямая со стрелкой 133">
            <a:extLst>
              <a:ext uri="{FF2B5EF4-FFF2-40B4-BE49-F238E27FC236}">
                <a16:creationId xmlns:a16="http://schemas.microsoft.com/office/drawing/2014/main" id="{FF930C0F-FACA-4CEB-9EB1-0C087BC96D80}"/>
              </a:ext>
            </a:extLst>
          </p:cNvPr>
          <p:cNvCxnSpPr/>
          <p:nvPr/>
        </p:nvCxnSpPr>
        <p:spPr>
          <a:xfrm>
            <a:off x="3359696" y="6453336"/>
            <a:ext cx="950383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5" name="Прямая со стрелкой 134">
            <a:extLst>
              <a:ext uri="{FF2B5EF4-FFF2-40B4-BE49-F238E27FC236}">
                <a16:creationId xmlns:a16="http://schemas.microsoft.com/office/drawing/2014/main" id="{CF877EF9-378D-4BE8-8858-B86C511644CD}"/>
              </a:ext>
            </a:extLst>
          </p:cNvPr>
          <p:cNvCxnSpPr/>
          <p:nvPr/>
        </p:nvCxnSpPr>
        <p:spPr>
          <a:xfrm>
            <a:off x="6873809" y="6435468"/>
            <a:ext cx="950383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6" name="Скругленный прямоугольник 28">
            <a:extLst>
              <a:ext uri="{FF2B5EF4-FFF2-40B4-BE49-F238E27FC236}">
                <a16:creationId xmlns:a16="http://schemas.microsoft.com/office/drawing/2014/main" id="{2F9D0B3A-154D-4858-AE80-C8B0B60C4004}"/>
              </a:ext>
            </a:extLst>
          </p:cNvPr>
          <p:cNvSpPr/>
          <p:nvPr/>
        </p:nvSpPr>
        <p:spPr>
          <a:xfrm>
            <a:off x="191344" y="906418"/>
            <a:ext cx="11593288" cy="1305544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123158"/>
                </a:solidFill>
                <a:latin typeface="Montserrat" panose="00000500000000000000" pitchFamily="50" charset="-52"/>
              </a:rPr>
              <a:t>Соединить школьников с работодателями региона и способствовать тому, </a:t>
            </a:r>
          </a:p>
          <a:p>
            <a:r>
              <a:rPr lang="ru-RU" dirty="0">
                <a:solidFill>
                  <a:srgbClr val="123158"/>
                </a:solidFill>
                <a:latin typeface="Montserrat" panose="00000500000000000000" pitchFamily="50" charset="-52"/>
              </a:rPr>
              <a:t>чтобы каждый школьник смог найти работу в своем </a:t>
            </a:r>
            <a:r>
              <a:rPr lang="ru-RU" b="1" dirty="0">
                <a:solidFill>
                  <a:srgbClr val="C00000"/>
                </a:solidFill>
                <a:latin typeface="Montserrat" panose="00000500000000000000" pitchFamily="50" charset="-52"/>
              </a:rPr>
              <a:t>РОДНОМ</a:t>
            </a:r>
            <a:r>
              <a:rPr lang="ru-RU" dirty="0">
                <a:solidFill>
                  <a:srgbClr val="123158"/>
                </a:solidFill>
                <a:latin typeface="Montserrat" panose="00000500000000000000" pitchFamily="50" charset="-52"/>
              </a:rPr>
              <a:t> регионе</a:t>
            </a:r>
          </a:p>
          <a:p>
            <a:endParaRPr lang="ru-RU" dirty="0"/>
          </a:p>
        </p:txBody>
      </p:sp>
      <p:pic>
        <p:nvPicPr>
          <p:cNvPr id="36" name="Picture 12">
            <a:extLst>
              <a:ext uri="{FF2B5EF4-FFF2-40B4-BE49-F238E27FC236}">
                <a16:creationId xmlns:a16="http://schemas.microsoft.com/office/drawing/2014/main" id="{AE57685D-6D43-4B01-A224-955FC7F8F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4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0" b="93250" l="1444" r="97000">
                        <a14:foregroundMark x1="50000" y1="76000" x2="50000" y2="76000"/>
                        <a14:foregroundMark x1="70444" y1="58125" x2="70444" y2="58125"/>
                        <a14:foregroundMark x1="60222" y1="66375" x2="60222" y2="66375"/>
                        <a14:foregroundMark x1="59667" y1="67125" x2="59667" y2="67125"/>
                        <a14:foregroundMark x1="59667" y1="67125" x2="59667" y2="67125"/>
                        <a14:foregroundMark x1="59667" y1="67125" x2="59667" y2="67125"/>
                        <a14:foregroundMark x1="59667" y1="67125" x2="59667" y2="67125"/>
                        <a14:foregroundMark x1="27222" y1="88000" x2="27222" y2="88000"/>
                        <a14:foregroundMark x1="18222" y1="80500" x2="18222" y2="80500"/>
                        <a14:foregroundMark x1="12778" y1="80500" x2="12778" y2="80500"/>
                        <a14:foregroundMark x1="12222" y1="81250" x2="12222" y2="81250"/>
                        <a14:foregroundMark x1="57889" y1="81250" x2="57889" y2="81250"/>
                        <a14:foregroundMark x1="57889" y1="85750" x2="57889" y2="85750"/>
                        <a14:foregroundMark x1="72889" y1="54375" x2="72889" y2="54375"/>
                        <a14:foregroundMark x1="79444" y1="55875" x2="79444" y2="55875"/>
                        <a14:foregroundMark x1="75889" y1="46125" x2="52889" y2="81000"/>
                        <a14:foregroundMark x1="52889" y1="81000" x2="48889" y2="84250"/>
                        <a14:foregroundMark x1="73444" y1="64875" x2="54889" y2="82750"/>
                        <a14:foregroundMark x1="55444" y1="87250" x2="17889" y2="84375"/>
                        <a14:foregroundMark x1="17889" y1="84375" x2="9222" y2="78250"/>
                        <a14:foregroundMark x1="92667" y1="26625" x2="87333" y2="25250"/>
                        <a14:foregroundMark x1="97444" y1="25250" x2="97444" y2="21500"/>
                        <a14:foregroundMark x1="84222" y1="4250" x2="81889" y2="13250"/>
                        <a14:foregroundMark x1="58444" y1="65625" x2="45889" y2="82750"/>
                        <a14:foregroundMark x1="76444" y1="57375" x2="59667" y2="80500"/>
                        <a14:foregroundMark x1="57889" y1="61875" x2="43444" y2="85000"/>
                        <a14:foregroundMark x1="78222" y1="61875" x2="66889" y2="73750"/>
                        <a14:foregroundMark x1="30778" y1="93250" x2="40444" y2="91750"/>
                        <a14:foregroundMark x1="22444" y1="83500" x2="6222" y2="83500"/>
                        <a14:foregroundMark x1="9222" y1="73750" x2="6222" y2="83500"/>
                        <a14:foregroundMark x1="7444" y1="73000" x2="5556" y2="78250"/>
                        <a14:foregroundMark x1="2556" y1="80500" x2="1444" y2="78250"/>
                        <a14:foregroundMark x1="25444" y1="80500" x2="21778" y2="79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092" y="284707"/>
            <a:ext cx="1689551" cy="135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42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4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4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7A7DFFE-05E2-EF15-BFB4-2A2E3A24C84D}"/>
              </a:ext>
            </a:extLst>
          </p:cNvPr>
          <p:cNvCxnSpPr>
            <a:cxnSpLocks/>
          </p:cNvCxnSpPr>
          <p:nvPr/>
        </p:nvCxnSpPr>
        <p:spPr>
          <a:xfrm>
            <a:off x="7536160" y="2624326"/>
            <a:ext cx="838205" cy="0"/>
          </a:xfrm>
          <a:prstGeom prst="line">
            <a:avLst/>
          </a:prstGeom>
          <a:ln w="12700" cap="rnd" cmpd="sng" algn="ctr">
            <a:solidFill>
              <a:srgbClr val="324053">
                <a:alpha val="42000"/>
              </a:srgbClr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7A7DFFE-05E2-EF15-BFB4-2A2E3A24C84D}"/>
              </a:ext>
            </a:extLst>
          </p:cNvPr>
          <p:cNvCxnSpPr>
            <a:cxnSpLocks/>
          </p:cNvCxnSpPr>
          <p:nvPr/>
        </p:nvCxnSpPr>
        <p:spPr>
          <a:xfrm>
            <a:off x="2279576" y="2627824"/>
            <a:ext cx="1442584" cy="0"/>
          </a:xfrm>
          <a:prstGeom prst="line">
            <a:avLst/>
          </a:prstGeom>
          <a:ln w="12700" cap="rnd" cmpd="sng" algn="ctr">
            <a:solidFill>
              <a:srgbClr val="324053">
                <a:alpha val="42000"/>
              </a:srgbClr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891CB3A-F956-9D7D-E6E0-1435D58E2A4C}"/>
              </a:ext>
            </a:extLst>
          </p:cNvPr>
          <p:cNvSpPr/>
          <p:nvPr/>
        </p:nvSpPr>
        <p:spPr>
          <a:xfrm>
            <a:off x="373847" y="1683523"/>
            <a:ext cx="2769825" cy="1888602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200">
                <a:latin typeface="Arial" pitchFamily="34" charset="0"/>
                <a:cs typeface="Arial" pitchFamily="34" charset="0"/>
              </a:rPr>
              <a:t>определение</a:t>
            </a:r>
            <a:r>
              <a:rPr lang="ru-RU">
                <a:latin typeface="Arial" pitchFamily="34" charset="0"/>
                <a:cs typeface="Arial" pitchFamily="34" charset="0"/>
              </a:rPr>
              <a:t> профессиональных предпочтений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E10DA135-97A8-8573-4A15-9EEF5661E9F9}"/>
              </a:ext>
            </a:extLst>
          </p:cNvPr>
          <p:cNvSpPr/>
          <p:nvPr/>
        </p:nvSpPr>
        <p:spPr>
          <a:xfrm>
            <a:off x="8445907" y="1670004"/>
            <a:ext cx="3338725" cy="2679761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54A22A83-0AE7-9E45-8246-419112D5E1B5}"/>
              </a:ext>
            </a:extLst>
          </p:cNvPr>
          <p:cNvSpPr txBox="1">
            <a:spLocks/>
          </p:cNvSpPr>
          <p:nvPr/>
        </p:nvSpPr>
        <p:spPr>
          <a:xfrm>
            <a:off x="8838254" y="1882670"/>
            <a:ext cx="2757130" cy="1546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altLang="ru-RU" sz="1400" b="1" dirty="0">
                <a:solidFill>
                  <a:srgbClr val="C00000"/>
                </a:solidFill>
                <a:latin typeface="Montserrat" pitchFamily="2" charset="0"/>
              </a:rPr>
              <a:t>привлечение целевых кадров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1400" dirty="0">
                <a:solidFill>
                  <a:srgbClr val="002060"/>
                </a:solidFill>
                <a:latin typeface="Montserrat" pitchFamily="2" charset="0"/>
              </a:rPr>
              <a:t>формирование кадрового резерва и резерва лояльных кандидатов на целевое обучение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1400" dirty="0">
                <a:solidFill>
                  <a:srgbClr val="002060"/>
                </a:solidFill>
                <a:latin typeface="Montserrat" pitchFamily="2" charset="0"/>
              </a:rPr>
              <a:t>формирование положительного имиджа компании Заказчика</a:t>
            </a:r>
          </a:p>
          <a:p>
            <a:pPr marL="0" indent="0">
              <a:lnSpc>
                <a:spcPct val="100000"/>
              </a:lnSpc>
              <a:buNone/>
            </a:pPr>
            <a:endParaRPr lang="ru-RU" altLang="ru-RU" sz="14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8B6D262E-FAD7-2687-C44E-DE81B9655125}"/>
              </a:ext>
            </a:extLst>
          </p:cNvPr>
          <p:cNvSpPr/>
          <p:nvPr/>
        </p:nvSpPr>
        <p:spPr>
          <a:xfrm>
            <a:off x="3791744" y="1629446"/>
            <a:ext cx="4021061" cy="3701547"/>
          </a:xfrm>
          <a:prstGeom prst="roundRect">
            <a:avLst>
              <a:gd name="adj" fmla="val 8846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CBBD652E-9DF9-4248-AA2B-621592270B5C}"/>
              </a:ext>
            </a:extLst>
          </p:cNvPr>
          <p:cNvSpPr txBox="1">
            <a:spLocks/>
          </p:cNvSpPr>
          <p:nvPr/>
        </p:nvSpPr>
        <p:spPr>
          <a:xfrm>
            <a:off x="4460364" y="1848434"/>
            <a:ext cx="3471187" cy="3523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Система предлагает школьникам </a:t>
            </a:r>
            <a:r>
              <a:rPr lang="ru-RU" sz="1300" b="1" dirty="0">
                <a:solidFill>
                  <a:srgbClr val="C00000"/>
                </a:solidFill>
                <a:latin typeface="Montserrat" pitchFamily="2" charset="0"/>
              </a:rPr>
              <a:t>ИНДИВИДУАЛЬНЫЙ и КОНКРЕТНЫЙ </a:t>
            </a: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план действий.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рекомендации по сдаче ЕГЭ по подходящим предметам, выбранной сферы обучения и профессии.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информацию об возможностях ЦЕЛЕВОГО ОБУЧЕНИЯ, которое может быть оплачено работодателем региона.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Индивидуальный план формируется </a:t>
            </a:r>
            <a:r>
              <a:rPr lang="ru-RU" sz="1300" b="1" dirty="0">
                <a:solidFill>
                  <a:srgbClr val="C00000"/>
                </a:solidFill>
                <a:latin typeface="Montserrat" pitchFamily="2" charset="0"/>
              </a:rPr>
              <a:t>из вариантов обучения и трудоустройства в РОДНОМ регионе</a:t>
            </a: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ru-RU" sz="13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5340F4E4-4100-4E34-980E-7BA944ACC1EF}"/>
              </a:ext>
            </a:extLst>
          </p:cNvPr>
          <p:cNvSpPr txBox="1">
            <a:spLocks/>
          </p:cNvSpPr>
          <p:nvPr/>
        </p:nvSpPr>
        <p:spPr>
          <a:xfrm>
            <a:off x="596616" y="1916832"/>
            <a:ext cx="2475048" cy="1075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300" b="1" dirty="0">
                <a:solidFill>
                  <a:srgbClr val="C00000"/>
                </a:solidFill>
                <a:latin typeface="Montserrat" pitchFamily="2" charset="0"/>
              </a:rPr>
              <a:t>РЕГИОНАЛЬНЫЙ МОНИТОРИНГ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300" dirty="0">
                <a:solidFill>
                  <a:srgbClr val="002060"/>
                </a:solidFill>
                <a:latin typeface="Montserrat" pitchFamily="2" charset="0"/>
              </a:rPr>
              <a:t>определение профессиональных предпочтений 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ru-RU" sz="13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794090" y="1848434"/>
            <a:ext cx="3054745" cy="1558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ru-RU" sz="12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02C2BAB-F96A-BE47-971C-170A71749D99}"/>
              </a:ext>
            </a:extLst>
          </p:cNvPr>
          <p:cNvSpPr/>
          <p:nvPr/>
        </p:nvSpPr>
        <p:spPr>
          <a:xfrm>
            <a:off x="357028" y="5457418"/>
            <a:ext cx="21055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17CC5"/>
                </a:solidFill>
                <a:latin typeface="Montserrat" pitchFamily="2" charset="0"/>
              </a:rPr>
              <a:t>14 115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FBD852-3FF1-41F3-BDA7-EC4A68490C2F}"/>
              </a:ext>
            </a:extLst>
          </p:cNvPr>
          <p:cNvSpPr txBox="1"/>
          <p:nvPr/>
        </p:nvSpPr>
        <p:spPr>
          <a:xfrm>
            <a:off x="335360" y="6095037"/>
            <a:ext cx="462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7CC5"/>
                </a:solidFill>
                <a:latin typeface="Montserrat SemiBold" pitchFamily="2" charset="0"/>
              </a:rPr>
              <a:t>учащихся 8-11 классов </a:t>
            </a:r>
          </a:p>
          <a:p>
            <a:r>
              <a:rPr lang="ru-RU" b="1" dirty="0">
                <a:solidFill>
                  <a:srgbClr val="017CC5"/>
                </a:solidFill>
                <a:latin typeface="Montserrat SemiBold" pitchFamily="2" charset="0"/>
              </a:rPr>
              <a:t>Республики Бурятии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FBD852-3FF1-41F3-BDA7-EC4A68490C2F}"/>
              </a:ext>
            </a:extLst>
          </p:cNvPr>
          <p:cNvSpPr txBox="1"/>
          <p:nvPr/>
        </p:nvSpPr>
        <p:spPr>
          <a:xfrm>
            <a:off x="3946551" y="6059286"/>
            <a:ext cx="3952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7CC5"/>
                </a:solidFill>
                <a:latin typeface="Montserrat SemiBold" pitchFamily="2" charset="0"/>
              </a:rPr>
              <a:t>технически и инновационно одаренной молодежи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02C2BAB-F96A-BE47-971C-170A71749D99}"/>
              </a:ext>
            </a:extLst>
          </p:cNvPr>
          <p:cNvSpPr/>
          <p:nvPr/>
        </p:nvSpPr>
        <p:spPr>
          <a:xfrm>
            <a:off x="245005" y="1212461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017CC5"/>
                </a:solidFill>
                <a:latin typeface="Montserrat" pitchFamily="2" charset="0"/>
              </a:rPr>
              <a:t>1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02C2BAB-F96A-BE47-971C-170A71749D99}"/>
              </a:ext>
            </a:extLst>
          </p:cNvPr>
          <p:cNvSpPr/>
          <p:nvPr/>
        </p:nvSpPr>
        <p:spPr>
          <a:xfrm>
            <a:off x="3791744" y="1211541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017CC5"/>
                </a:solidFill>
                <a:latin typeface="Montserrat" pitchFamily="2" charset="0"/>
              </a:rPr>
              <a:t>2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02C2BAB-F96A-BE47-971C-170A71749D99}"/>
              </a:ext>
            </a:extLst>
          </p:cNvPr>
          <p:cNvSpPr/>
          <p:nvPr/>
        </p:nvSpPr>
        <p:spPr>
          <a:xfrm>
            <a:off x="8258176" y="1202074"/>
            <a:ext cx="965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017CC5"/>
                </a:solidFill>
                <a:latin typeface="Montserrat" pitchFamily="2" charset="0"/>
              </a:rPr>
              <a:t>3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02C2BAB-F96A-BE47-971C-170A71749D99}"/>
              </a:ext>
            </a:extLst>
          </p:cNvPr>
          <p:cNvSpPr/>
          <p:nvPr/>
        </p:nvSpPr>
        <p:spPr>
          <a:xfrm>
            <a:off x="3993124" y="5407302"/>
            <a:ext cx="289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17CC5"/>
                </a:solidFill>
                <a:latin typeface="Montserrat" pitchFamily="2" charset="0"/>
              </a:rPr>
              <a:t>2 100</a:t>
            </a: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5F003ABB-F38A-4ACA-8D2B-E80C2D75E2F8}"/>
              </a:ext>
            </a:extLst>
          </p:cNvPr>
          <p:cNvSpPr txBox="1">
            <a:spLocks/>
          </p:cNvSpPr>
          <p:nvPr/>
        </p:nvSpPr>
        <p:spPr>
          <a:xfrm>
            <a:off x="849275" y="116632"/>
            <a:ext cx="6404402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Процесс реализации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DADC27E-27BC-495A-A27B-B99E7DB26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60648"/>
            <a:ext cx="729939" cy="649298"/>
          </a:xfrm>
          <a:prstGeom prst="rect">
            <a:avLst/>
          </a:prstGeom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FE6D913F-84BB-45FF-AE4E-61B535B3A7DE}"/>
              </a:ext>
            </a:extLst>
          </p:cNvPr>
          <p:cNvCxnSpPr>
            <a:cxnSpLocks/>
          </p:cNvCxnSpPr>
          <p:nvPr/>
        </p:nvCxnSpPr>
        <p:spPr>
          <a:xfrm flipH="1">
            <a:off x="978042" y="764704"/>
            <a:ext cx="3482322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028" name="Picture 4">
            <a:extLst>
              <a:ext uri="{FF2B5EF4-FFF2-40B4-BE49-F238E27FC236}">
                <a16:creationId xmlns:a16="http://schemas.microsoft.com/office/drawing/2014/main" id="{77536466-F7BD-496F-8250-5EAC465C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332656"/>
            <a:ext cx="4727848" cy="70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B64BBA4-4BB7-49E6-8F7B-8B7EF6E4AA5F}"/>
              </a:ext>
            </a:extLst>
          </p:cNvPr>
          <p:cNvSpPr txBox="1"/>
          <p:nvPr/>
        </p:nvSpPr>
        <p:spPr>
          <a:xfrm>
            <a:off x="8407756" y="6028345"/>
            <a:ext cx="395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7CC5"/>
                </a:solidFill>
                <a:latin typeface="Montserrat SemiBold" pitchFamily="2" charset="0"/>
              </a:rPr>
              <a:t>целевых договоров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656A13D-FBB5-4DAC-A6E3-51E508FEFB8F}"/>
              </a:ext>
            </a:extLst>
          </p:cNvPr>
          <p:cNvSpPr/>
          <p:nvPr/>
        </p:nvSpPr>
        <p:spPr>
          <a:xfrm>
            <a:off x="8389458" y="5376361"/>
            <a:ext cx="289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17CC5"/>
                </a:solidFill>
                <a:latin typeface="Montserrat" pitchFamily="2" charset="0"/>
              </a:rPr>
              <a:t>100 %</a:t>
            </a:r>
          </a:p>
        </p:txBody>
      </p:sp>
    </p:spTree>
    <p:extLst>
      <p:ext uri="{BB962C8B-B14F-4D97-AF65-F5344CB8AC3E}">
        <p14:creationId xmlns:p14="http://schemas.microsoft.com/office/powerpoint/2010/main" val="396743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11" grpId="0"/>
      <p:bldP spid="26" grpId="0" animBg="1"/>
      <p:bldP spid="12" grpId="0"/>
      <p:bldP spid="36" grpId="0"/>
      <p:bldP spid="19" grpId="0"/>
      <p:bldP spid="20" grpId="0"/>
      <p:bldP spid="23" grpId="0"/>
      <p:bldP spid="25" grpId="0"/>
      <p:bldP spid="29" grpId="0"/>
      <p:bldP spid="30" grpId="0"/>
      <p:bldP spid="33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25">
            <a:extLst>
              <a:ext uri="{FF2B5EF4-FFF2-40B4-BE49-F238E27FC236}">
                <a16:creationId xmlns:a16="http://schemas.microsoft.com/office/drawing/2014/main" id="{A4BD6986-6109-4E3B-96EB-2F2450B114D8}"/>
              </a:ext>
            </a:extLst>
          </p:cNvPr>
          <p:cNvSpPr/>
          <p:nvPr/>
        </p:nvSpPr>
        <p:spPr>
          <a:xfrm>
            <a:off x="6600056" y="3927747"/>
            <a:ext cx="4854671" cy="658611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25">
            <a:extLst>
              <a:ext uri="{FF2B5EF4-FFF2-40B4-BE49-F238E27FC236}">
                <a16:creationId xmlns:a16="http://schemas.microsoft.com/office/drawing/2014/main" id="{E0D96612-9501-4A2D-A753-5C99B8A77422}"/>
              </a:ext>
            </a:extLst>
          </p:cNvPr>
          <p:cNvSpPr/>
          <p:nvPr/>
        </p:nvSpPr>
        <p:spPr>
          <a:xfrm>
            <a:off x="6600056" y="5665060"/>
            <a:ext cx="4896544" cy="872925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125">
            <a:extLst>
              <a:ext uri="{FF2B5EF4-FFF2-40B4-BE49-F238E27FC236}">
                <a16:creationId xmlns:a16="http://schemas.microsoft.com/office/drawing/2014/main" id="{0AB1AA52-277A-3646-A596-B6223CECE49B}"/>
              </a:ext>
            </a:extLst>
          </p:cNvPr>
          <p:cNvSpPr/>
          <p:nvPr/>
        </p:nvSpPr>
        <p:spPr>
          <a:xfrm>
            <a:off x="657070" y="3927747"/>
            <a:ext cx="4824017" cy="658611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07760DE-0193-2744-83CC-2962B0B1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3453297"/>
            <a:ext cx="4490585" cy="406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Автоматизация процессов</a:t>
            </a:r>
            <a:endParaRPr lang="ru-RU" sz="2200" dirty="0">
              <a:solidFill>
                <a:srgbClr val="2589E5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EB34FFD7-0462-454D-A99B-35EC3C3C426D}"/>
              </a:ext>
            </a:extLst>
          </p:cNvPr>
          <p:cNvSpPr txBox="1">
            <a:spLocks/>
          </p:cNvSpPr>
          <p:nvPr/>
        </p:nvSpPr>
        <p:spPr>
          <a:xfrm>
            <a:off x="6528048" y="3470445"/>
            <a:ext cx="2782715" cy="400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Модульность</a:t>
            </a:r>
            <a:endParaRPr lang="ru-RU" sz="2200" dirty="0">
              <a:solidFill>
                <a:srgbClr val="2589E5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E8683C8C-06C9-4F42-A709-77198C58C303}"/>
              </a:ext>
            </a:extLst>
          </p:cNvPr>
          <p:cNvSpPr txBox="1">
            <a:spLocks/>
          </p:cNvSpPr>
          <p:nvPr/>
        </p:nvSpPr>
        <p:spPr>
          <a:xfrm>
            <a:off x="6528048" y="5174230"/>
            <a:ext cx="4556906" cy="400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Платформенный</a:t>
            </a:r>
            <a:r>
              <a:rPr lang="ru-RU" sz="2200" b="1" dirty="0">
                <a:solidFill>
                  <a:schemeClr val="tx2"/>
                </a:solidFill>
                <a:latin typeface="Montserrat" panose="00000500000000000000" pitchFamily="2" charset="-52"/>
              </a:rPr>
              <a:t> </a:t>
            </a:r>
            <a:r>
              <a:rPr 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подход</a:t>
            </a:r>
            <a:endParaRPr lang="ru-RU" sz="2200" dirty="0">
              <a:solidFill>
                <a:srgbClr val="2589E5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54A22A83-0AE7-9E45-8246-419112D5E1B5}"/>
              </a:ext>
            </a:extLst>
          </p:cNvPr>
          <p:cNvSpPr txBox="1">
            <a:spLocks/>
          </p:cNvSpPr>
          <p:nvPr/>
        </p:nvSpPr>
        <p:spPr>
          <a:xfrm>
            <a:off x="906860" y="4054879"/>
            <a:ext cx="4082110" cy="804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1300" dirty="0">
                <a:solidFill>
                  <a:schemeClr val="tx2"/>
                </a:solidFill>
                <a:latin typeface="Montserrat" pitchFamily="2" charset="0"/>
              </a:rPr>
              <a:t>Однократный ввод и многократное использование данных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CBBD652E-9DF9-4248-AA2B-621592270B5C}"/>
              </a:ext>
            </a:extLst>
          </p:cNvPr>
          <p:cNvSpPr txBox="1">
            <a:spLocks/>
          </p:cNvSpPr>
          <p:nvPr/>
        </p:nvSpPr>
        <p:spPr>
          <a:xfrm>
            <a:off x="6744073" y="4048611"/>
            <a:ext cx="4279556" cy="820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Возможность настраивать систему под различные задачи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DC30AE9-B5B1-9344-B592-E7541488A330}"/>
              </a:ext>
            </a:extLst>
          </p:cNvPr>
          <p:cNvSpPr txBox="1">
            <a:spLocks/>
          </p:cNvSpPr>
          <p:nvPr/>
        </p:nvSpPr>
        <p:spPr>
          <a:xfrm>
            <a:off x="6744073" y="5762606"/>
            <a:ext cx="3796685" cy="690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Возможность максимально эффективно использовать данные для решения задач региона</a:t>
            </a:r>
            <a:endParaRPr lang="ru-RU" altLang="ru-RU" sz="13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4" name="Скругленный прямоугольник 125">
            <a:extLst>
              <a:ext uri="{FF2B5EF4-FFF2-40B4-BE49-F238E27FC236}">
                <a16:creationId xmlns:a16="http://schemas.microsoft.com/office/drawing/2014/main" id="{D313ECA7-CC1C-A148-9DE2-F2B05983B58E}"/>
              </a:ext>
            </a:extLst>
          </p:cNvPr>
          <p:cNvSpPr/>
          <p:nvPr/>
        </p:nvSpPr>
        <p:spPr>
          <a:xfrm>
            <a:off x="698944" y="5665060"/>
            <a:ext cx="4857696" cy="872925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B7DCA8AF-D650-C04F-A8F6-39BBA7AE8CA8}"/>
              </a:ext>
            </a:extLst>
          </p:cNvPr>
          <p:cNvSpPr txBox="1">
            <a:spLocks/>
          </p:cNvSpPr>
          <p:nvPr/>
        </p:nvSpPr>
        <p:spPr>
          <a:xfrm>
            <a:off x="623392" y="4880665"/>
            <a:ext cx="4857695" cy="58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Использование</a:t>
            </a:r>
            <a:br>
              <a:rPr lang="ru-RU" alt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</a:br>
            <a:r>
              <a:rPr lang="ru-RU" alt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облачных технологий</a:t>
            </a:r>
            <a:endParaRPr lang="ru-RU" sz="2200" dirty="0">
              <a:solidFill>
                <a:srgbClr val="2589E5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DAD8596D-9838-F441-9A1E-44DA70023A43}"/>
              </a:ext>
            </a:extLst>
          </p:cNvPr>
          <p:cNvSpPr txBox="1">
            <a:spLocks/>
          </p:cNvSpPr>
          <p:nvPr/>
        </p:nvSpPr>
        <p:spPr>
          <a:xfrm>
            <a:off x="870539" y="5757210"/>
            <a:ext cx="4433373" cy="695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00" dirty="0">
                <a:solidFill>
                  <a:schemeClr val="tx2"/>
                </a:solidFill>
                <a:latin typeface="Montserrat" pitchFamily="2" charset="0"/>
              </a:rPr>
              <a:t>Отсутствие ограничений в подключении пользователей и развертывания системы в регионах.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D6F72A6-0C70-4F69-8B4C-6F12D26183F5}"/>
              </a:ext>
            </a:extLst>
          </p:cNvPr>
          <p:cNvSpPr txBox="1">
            <a:spLocks/>
          </p:cNvSpPr>
          <p:nvPr/>
        </p:nvSpPr>
        <p:spPr>
          <a:xfrm>
            <a:off x="849274" y="116632"/>
            <a:ext cx="7046925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Инновационность и уникальность проекта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92ED6EB-F184-47AD-91AD-553888E7D4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60648"/>
            <a:ext cx="729939" cy="649298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04A25DF-4F7A-436A-B02D-B40720480933}"/>
              </a:ext>
            </a:extLst>
          </p:cNvPr>
          <p:cNvCxnSpPr>
            <a:cxnSpLocks/>
          </p:cNvCxnSpPr>
          <p:nvPr/>
        </p:nvCxnSpPr>
        <p:spPr>
          <a:xfrm flipH="1">
            <a:off x="978042" y="764704"/>
            <a:ext cx="6702134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Объект 2">
            <a:extLst>
              <a:ext uri="{FF2B5EF4-FFF2-40B4-BE49-F238E27FC236}">
                <a16:creationId xmlns:a16="http://schemas.microsoft.com/office/drawing/2014/main" id="{0FD84F0E-7699-406D-B733-877AB40D3BDC}"/>
              </a:ext>
            </a:extLst>
          </p:cNvPr>
          <p:cNvSpPr txBox="1">
            <a:spLocks/>
          </p:cNvSpPr>
          <p:nvPr/>
        </p:nvSpPr>
        <p:spPr>
          <a:xfrm>
            <a:off x="859902" y="1196752"/>
            <a:ext cx="7396338" cy="58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200" b="1" dirty="0">
                <a:solidFill>
                  <a:srgbClr val="2589E5"/>
                </a:solidFill>
                <a:latin typeface="Montserrat" panose="00000500000000000000" pitchFamily="2" charset="-52"/>
              </a:rPr>
              <a:t>Самореализация в РОДНОМ РЕГИОНЕ</a:t>
            </a:r>
            <a:endParaRPr lang="ru-RU" sz="2200" dirty="0">
              <a:solidFill>
                <a:srgbClr val="2589E5"/>
              </a:solidFill>
              <a:latin typeface="Montserrat" panose="00000500000000000000" pitchFamily="2" charset="-52"/>
            </a:endParaRPr>
          </a:p>
        </p:txBody>
      </p:sp>
      <p:sp>
        <p:nvSpPr>
          <p:cNvPr id="25" name="Скругленный прямоугольник 125">
            <a:extLst>
              <a:ext uri="{FF2B5EF4-FFF2-40B4-BE49-F238E27FC236}">
                <a16:creationId xmlns:a16="http://schemas.microsoft.com/office/drawing/2014/main" id="{F1FE1CCD-F907-4EE3-B6C3-DA0274915AA0}"/>
              </a:ext>
            </a:extLst>
          </p:cNvPr>
          <p:cNvSpPr/>
          <p:nvPr/>
        </p:nvSpPr>
        <p:spPr>
          <a:xfrm>
            <a:off x="695400" y="1714888"/>
            <a:ext cx="10801201" cy="1428938"/>
          </a:xfrm>
          <a:prstGeom prst="rect">
            <a:avLst/>
          </a:prstGeom>
          <a:ln>
            <a:noFill/>
          </a:ln>
          <a:effectLst>
            <a:outerShdw blurRad="355600" dist="114300" dir="3120000" algn="ctr" rotWithShape="0">
              <a:srgbClr val="0070C0">
                <a:alpha val="23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11F0EBD5-4339-4A4E-9388-841D89D5B187}"/>
              </a:ext>
            </a:extLst>
          </p:cNvPr>
          <p:cNvSpPr txBox="1">
            <a:spLocks/>
          </p:cNvSpPr>
          <p:nvPr/>
        </p:nvSpPr>
        <p:spPr>
          <a:xfrm>
            <a:off x="846066" y="1799627"/>
            <a:ext cx="10290494" cy="1344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chemeClr val="tx2"/>
                </a:solidFill>
                <a:latin typeface="Montserrat" pitchFamily="2" charset="0"/>
              </a:rPr>
              <a:t>Профконтур ориентирован на удержание молодежи в РОДНОМ регионе и формирование индивидуальной образовательной и трудовой траектории школьника на основании интересов и талантов с целью ТРУДОУСТРОЙСТВА на предприятиях региона. 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/>
                </a:solidFill>
                <a:latin typeface="Montserrat" pitchFamily="2" charset="0"/>
              </a:rPr>
              <a:t>Это делает Профконтур уникальным инструментом поддержки молодежи в их стремлении к успешной карьере и самореализации в своем РОДНОМ регионе.</a:t>
            </a:r>
          </a:p>
        </p:txBody>
      </p:sp>
    </p:spTree>
    <p:extLst>
      <p:ext uri="{BB962C8B-B14F-4D97-AF65-F5344CB8AC3E}">
        <p14:creationId xmlns:p14="http://schemas.microsoft.com/office/powerpoint/2010/main" val="56467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" grpId="0" animBg="1"/>
      <p:bldP spid="8" grpId="0" build="p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  <p:bldP spid="23" grpId="0"/>
      <p:bldP spid="25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6EB2A0-72B3-EE48-A267-E021CFB2E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05368" y="1271780"/>
            <a:ext cx="503873" cy="723582"/>
          </a:xfrm>
          <a:prstGeom prst="rect">
            <a:avLst/>
          </a:prstGeom>
        </p:spPr>
      </p:pic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8AF4983F-3C99-435C-BC5F-0C35B8FD2656}"/>
              </a:ext>
            </a:extLst>
          </p:cNvPr>
          <p:cNvSpPr txBox="1">
            <a:spLocks/>
          </p:cNvSpPr>
          <p:nvPr/>
        </p:nvSpPr>
        <p:spPr>
          <a:xfrm>
            <a:off x="849274" y="116632"/>
            <a:ext cx="7046925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Экономический эффект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FF9CF8-3D8C-4336-A6F8-46606FEE65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60648"/>
            <a:ext cx="729939" cy="649298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F322592-6E22-4677-B14A-7140158BE3CC}"/>
              </a:ext>
            </a:extLst>
          </p:cNvPr>
          <p:cNvCxnSpPr>
            <a:cxnSpLocks/>
          </p:cNvCxnSpPr>
          <p:nvPr/>
        </p:nvCxnSpPr>
        <p:spPr>
          <a:xfrm flipH="1">
            <a:off x="978042" y="764704"/>
            <a:ext cx="3893822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кругленный прямоугольник 27">
            <a:extLst>
              <a:ext uri="{FF2B5EF4-FFF2-40B4-BE49-F238E27FC236}">
                <a16:creationId xmlns:a16="http://schemas.microsoft.com/office/drawing/2014/main" id="{7DE6E102-63C0-4329-A67F-60F51DA52FDE}"/>
              </a:ext>
            </a:extLst>
          </p:cNvPr>
          <p:cNvSpPr/>
          <p:nvPr/>
        </p:nvSpPr>
        <p:spPr>
          <a:xfrm>
            <a:off x="590937" y="1625957"/>
            <a:ext cx="3049019" cy="2235091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8">
            <a:extLst>
              <a:ext uri="{FF2B5EF4-FFF2-40B4-BE49-F238E27FC236}">
                <a16:creationId xmlns:a16="http://schemas.microsoft.com/office/drawing/2014/main" id="{933367B7-6D54-4027-BFDF-A55A3F6E2330}"/>
              </a:ext>
            </a:extLst>
          </p:cNvPr>
          <p:cNvSpPr/>
          <p:nvPr/>
        </p:nvSpPr>
        <p:spPr>
          <a:xfrm>
            <a:off x="4427372" y="1593351"/>
            <a:ext cx="3252803" cy="2267697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9">
            <a:extLst>
              <a:ext uri="{FF2B5EF4-FFF2-40B4-BE49-F238E27FC236}">
                <a16:creationId xmlns:a16="http://schemas.microsoft.com/office/drawing/2014/main" id="{6CFEF2BF-2A19-4F01-BA49-0DBE1E127829}"/>
              </a:ext>
            </a:extLst>
          </p:cNvPr>
          <p:cNvSpPr/>
          <p:nvPr/>
        </p:nvSpPr>
        <p:spPr>
          <a:xfrm>
            <a:off x="8552044" y="1564535"/>
            <a:ext cx="3049019" cy="2296513"/>
          </a:xfrm>
          <a:prstGeom prst="roundRect">
            <a:avLst>
              <a:gd name="adj" fmla="val 6872"/>
            </a:avLst>
          </a:prstGeom>
          <a:solidFill>
            <a:schemeClr val="bg1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5ACAC938-1E53-40AA-AFEA-3C5B5301E761}"/>
              </a:ext>
            </a:extLst>
          </p:cNvPr>
          <p:cNvSpPr txBox="1">
            <a:spLocks/>
          </p:cNvSpPr>
          <p:nvPr/>
        </p:nvSpPr>
        <p:spPr>
          <a:xfrm>
            <a:off x="941014" y="1820043"/>
            <a:ext cx="2875656" cy="12921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Сокращение потерь из-за оттока рабочей силы.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>Профориентационное сопровождение, ориентированное на РОДНОЙ регион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70F97D9C-A614-426D-B814-3582FCE88F09}"/>
              </a:ext>
            </a:extLst>
          </p:cNvPr>
          <p:cNvSpPr txBox="1">
            <a:spLocks/>
          </p:cNvSpPr>
          <p:nvPr/>
        </p:nvSpPr>
        <p:spPr>
          <a:xfrm>
            <a:off x="4724664" y="1820043"/>
            <a:ext cx="2737518" cy="2041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Увеличение доступности кадров.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>Связывание школьников с работодателями региона через цифровую платформу Профконтур способствует притоку талантливых молодых специалистов на предприятия региона.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968DFA06-3B73-47E3-9DD2-B6858BB3A124}"/>
              </a:ext>
            </a:extLst>
          </p:cNvPr>
          <p:cNvSpPr txBox="1">
            <a:spLocks/>
          </p:cNvSpPr>
          <p:nvPr/>
        </p:nvSpPr>
        <p:spPr>
          <a:xfrm>
            <a:off x="8800484" y="1742890"/>
            <a:ext cx="2625351" cy="2118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b="1" dirty="0">
                <a:solidFill>
                  <a:schemeClr val="tx2"/>
                </a:solidFill>
                <a:latin typeface="Montserrat" pitchFamily="2" charset="0"/>
              </a:rPr>
              <a:t>Повышение конкурентоспособности региона.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>
                <a:solidFill>
                  <a:schemeClr val="tx2"/>
                </a:solidFill>
                <a:latin typeface="Montserrat" pitchFamily="2" charset="0"/>
              </a:rPr>
              <a:t>Снижение миграции рабочей силы благодаря цифровой платформе Профконтур способствует укреплению экономической стабильности и развитию региона.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EB5402C-4037-4A57-A79D-CC73ED22EAC0}"/>
              </a:ext>
            </a:extLst>
          </p:cNvPr>
          <p:cNvGrpSpPr/>
          <p:nvPr/>
        </p:nvGrpSpPr>
        <p:grpSpPr>
          <a:xfrm>
            <a:off x="8262678" y="1556792"/>
            <a:ext cx="542240" cy="542240"/>
            <a:chOff x="8077975" y="3885289"/>
            <a:chExt cx="542240" cy="54224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A2325765-497B-41DE-8A1A-00071727F37F}"/>
                </a:ext>
              </a:extLst>
            </p:cNvPr>
            <p:cNvSpPr/>
            <p:nvPr/>
          </p:nvSpPr>
          <p:spPr>
            <a:xfrm>
              <a:off x="8077975" y="3885289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C6B4C4E-B6FD-4889-9E5A-7C4F2887A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06038" y="3972757"/>
              <a:ext cx="324847" cy="318859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E9C21470-4CF8-4716-AEE8-088CD57CCD8B}"/>
              </a:ext>
            </a:extLst>
          </p:cNvPr>
          <p:cNvGrpSpPr/>
          <p:nvPr/>
        </p:nvGrpSpPr>
        <p:grpSpPr>
          <a:xfrm>
            <a:off x="4187581" y="1625957"/>
            <a:ext cx="542240" cy="542240"/>
            <a:chOff x="4114026" y="3885289"/>
            <a:chExt cx="542240" cy="542240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D2477C6-6695-405B-8369-25A3FC4714AF}"/>
                </a:ext>
              </a:extLst>
            </p:cNvPr>
            <p:cNvSpPr/>
            <p:nvPr/>
          </p:nvSpPr>
          <p:spPr>
            <a:xfrm>
              <a:off x="4114026" y="3885289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402963A7-CA56-4698-8CB9-9B3A27CA7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88039" y="3957763"/>
              <a:ext cx="398777" cy="398777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A429348-CB3C-4F76-B205-DF8BD8FB37D3}"/>
              </a:ext>
            </a:extLst>
          </p:cNvPr>
          <p:cNvGrpSpPr/>
          <p:nvPr/>
        </p:nvGrpSpPr>
        <p:grpSpPr>
          <a:xfrm>
            <a:off x="335360" y="1564276"/>
            <a:ext cx="542240" cy="542240"/>
            <a:chOff x="476008" y="3891066"/>
            <a:chExt cx="542240" cy="54224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1CB14740-F60F-42FF-A141-968E0CF96693}"/>
                </a:ext>
              </a:extLst>
            </p:cNvPr>
            <p:cNvSpPr/>
            <p:nvPr/>
          </p:nvSpPr>
          <p:spPr>
            <a:xfrm>
              <a:off x="476008" y="3891066"/>
              <a:ext cx="542240" cy="542240"/>
            </a:xfrm>
            <a:prstGeom prst="ellipse">
              <a:avLst/>
            </a:prstGeom>
            <a:solidFill>
              <a:srgbClr val="2D94D7"/>
            </a:solidFill>
            <a:ln>
              <a:noFill/>
            </a:ln>
            <a:effectLst>
              <a:outerShdw blurRad="248201" dist="113014" dir="3354116" algn="ctr" rotWithShape="0">
                <a:srgbClr val="71B7EB">
                  <a:alpha val="62745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514001D8-C009-4399-849D-693B72155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027" y="4039502"/>
              <a:ext cx="268924" cy="251115"/>
            </a:xfrm>
            <a:prstGeom prst="rect">
              <a:avLst/>
            </a:prstGeom>
          </p:spPr>
        </p:pic>
      </p:grpSp>
      <p:sp>
        <p:nvSpPr>
          <p:cNvPr id="40" name="Скругленный прямоугольник 24">
            <a:extLst>
              <a:ext uri="{FF2B5EF4-FFF2-40B4-BE49-F238E27FC236}">
                <a16:creationId xmlns:a16="http://schemas.microsoft.com/office/drawing/2014/main" id="{63E707A2-9C0A-4215-BEE4-26E9E3C4806D}"/>
              </a:ext>
            </a:extLst>
          </p:cNvPr>
          <p:cNvSpPr/>
          <p:nvPr/>
        </p:nvSpPr>
        <p:spPr>
          <a:xfrm>
            <a:off x="590938" y="4221088"/>
            <a:ext cx="5271858" cy="2118156"/>
          </a:xfrm>
          <a:prstGeom prst="roundRect">
            <a:avLst>
              <a:gd name="adj" fmla="val 6872"/>
            </a:avLst>
          </a:prstGeom>
          <a:solidFill>
            <a:srgbClr val="71B7EB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id="{C865052C-1B40-4E6A-900F-F065F267C35F}"/>
              </a:ext>
            </a:extLst>
          </p:cNvPr>
          <p:cNvSpPr txBox="1">
            <a:spLocks/>
          </p:cNvSpPr>
          <p:nvPr/>
        </p:nvSpPr>
        <p:spPr>
          <a:xfrm>
            <a:off x="744839" y="4365104"/>
            <a:ext cx="5117957" cy="1548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Экономия на привлечении, обучении и адаптации новых сотрудников.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сократит текучесть кадров на </a:t>
            </a:r>
            <a:r>
              <a:rPr lang="ru-RU" sz="2000" b="1" dirty="0">
                <a:solidFill>
                  <a:srgbClr val="FF0000"/>
                </a:solidFill>
                <a:latin typeface="Montserrat" pitchFamily="2" charset="0"/>
              </a:rPr>
              <a:t>20%</a:t>
            </a:r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и сэкономит У-УАЗ 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1 миллион рублей в год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 на затратах на поиск и обучение новых сотрудников</a:t>
            </a:r>
          </a:p>
        </p:txBody>
      </p:sp>
      <p:sp>
        <p:nvSpPr>
          <p:cNvPr id="42" name="Скругленный прямоугольник 26">
            <a:extLst>
              <a:ext uri="{FF2B5EF4-FFF2-40B4-BE49-F238E27FC236}">
                <a16:creationId xmlns:a16="http://schemas.microsoft.com/office/drawing/2014/main" id="{0D5F9EC9-3AD0-4E82-8480-9405255C8C28}"/>
              </a:ext>
            </a:extLst>
          </p:cNvPr>
          <p:cNvSpPr/>
          <p:nvPr/>
        </p:nvSpPr>
        <p:spPr>
          <a:xfrm>
            <a:off x="6329204" y="4221087"/>
            <a:ext cx="5271858" cy="2118157"/>
          </a:xfrm>
          <a:prstGeom prst="roundRect">
            <a:avLst>
              <a:gd name="adj" fmla="val 6872"/>
            </a:avLst>
          </a:prstGeom>
          <a:solidFill>
            <a:srgbClr val="71B7EB"/>
          </a:solidFill>
          <a:ln>
            <a:noFill/>
          </a:ln>
          <a:effectLst>
            <a:outerShdw blurRad="344941" dist="151202" dir="3702753" sx="101000" sy="101000" algn="ctr" rotWithShape="0">
              <a:srgbClr val="0565A4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4BAF4EB1-6639-4281-B65F-069ED378D799}"/>
              </a:ext>
            </a:extLst>
          </p:cNvPr>
          <p:cNvSpPr txBox="1">
            <a:spLocks/>
          </p:cNvSpPr>
          <p:nvPr/>
        </p:nvSpPr>
        <p:spPr>
          <a:xfrm>
            <a:off x="6528047" y="4365104"/>
            <a:ext cx="4680521" cy="161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Повышение производительности труда 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400" b="1" dirty="0">
              <a:solidFill>
                <a:schemeClr val="bg1"/>
              </a:solidFill>
              <a:latin typeface="Montserrat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Сотрудники прошедшие обучение по целевым договорам </a:t>
            </a:r>
            <a:r>
              <a:rPr lang="ru-RU" sz="2000" b="1" dirty="0">
                <a:solidFill>
                  <a:srgbClr val="FF0000"/>
                </a:solidFill>
                <a:latin typeface="Montserrat" pitchFamily="2" charset="0"/>
              </a:rPr>
              <a:t>на 15% 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более производительные. Это приводит к увеличению доходов У-УАЗ на 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5 миллионов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 рублей в год.</a:t>
            </a:r>
          </a:p>
        </p:txBody>
      </p:sp>
    </p:spTree>
    <p:extLst>
      <p:ext uri="{BB962C8B-B14F-4D97-AF65-F5344CB8AC3E}">
        <p14:creationId xmlns:p14="http://schemas.microsoft.com/office/powerpoint/2010/main" val="30531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29" grpId="0"/>
      <p:bldP spid="30" grpId="0"/>
      <p:bldP spid="40" grpId="0" animBg="1"/>
      <p:bldP spid="41" grpId="0"/>
      <p:bldP spid="42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9"/>
          <p:cNvGrpSpPr/>
          <p:nvPr/>
        </p:nvGrpSpPr>
        <p:grpSpPr>
          <a:xfrm>
            <a:off x="2967198" y="3939914"/>
            <a:ext cx="824543" cy="757966"/>
            <a:chOff x="2953376" y="4412446"/>
            <a:chExt cx="809368" cy="910376"/>
          </a:xfrm>
        </p:grpSpPr>
        <p:sp>
          <p:nvSpPr>
            <p:cNvPr id="5" name="椭圆 24"/>
            <p:cNvSpPr/>
            <p:nvPr/>
          </p:nvSpPr>
          <p:spPr>
            <a:xfrm>
              <a:off x="2953376" y="4412446"/>
              <a:ext cx="809368" cy="9103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" name="TextBox 20"/>
            <p:cNvSpPr txBox="1"/>
            <p:nvPr/>
          </p:nvSpPr>
          <p:spPr>
            <a:xfrm>
              <a:off x="3126602" y="4590634"/>
              <a:ext cx="398017" cy="5514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83"/>
              <a:r>
                <a:rPr lang="en-US" altLang="zh-CN" sz="2800" b="1" spc="225" dirty="0">
                  <a:solidFill>
                    <a:prstClr val="white">
                      <a:lumMod val="95000"/>
                    </a:prstClr>
                  </a:solidFill>
                  <a:latin typeface="Agency FB" panose="020B0503020202020204" pitchFamily="34" charset="0"/>
                  <a:ea typeface="微软雅黑" pitchFamily="34" charset="-122"/>
                </a:rPr>
                <a:t>01</a:t>
              </a:r>
              <a:endParaRPr lang="zh-CN" altLang="en-US" sz="2800" b="1" spc="225" dirty="0">
                <a:solidFill>
                  <a:prstClr val="white">
                    <a:lumMod val="95000"/>
                  </a:prst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7" name="组合 80"/>
          <p:cNvGrpSpPr/>
          <p:nvPr/>
        </p:nvGrpSpPr>
        <p:grpSpPr>
          <a:xfrm>
            <a:off x="3853849" y="2740965"/>
            <a:ext cx="829598" cy="757964"/>
            <a:chOff x="4033496" y="2972419"/>
            <a:chExt cx="814330" cy="910376"/>
          </a:xfrm>
        </p:grpSpPr>
        <p:sp>
          <p:nvSpPr>
            <p:cNvPr id="8" name="椭圆 29"/>
            <p:cNvSpPr/>
            <p:nvPr/>
          </p:nvSpPr>
          <p:spPr>
            <a:xfrm>
              <a:off x="4033496" y="2972419"/>
              <a:ext cx="814330" cy="9103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20"/>
            <p:cNvSpPr txBox="1"/>
            <p:nvPr/>
          </p:nvSpPr>
          <p:spPr>
            <a:xfrm>
              <a:off x="4255265" y="3152002"/>
              <a:ext cx="418533" cy="5514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83"/>
              <a:r>
                <a:rPr lang="en-US" altLang="zh-CN" sz="2800" b="1" dirty="0">
                  <a:solidFill>
                    <a:prstClr val="white">
                      <a:lumMod val="95000"/>
                    </a:prstClr>
                  </a:solidFill>
                  <a:latin typeface="Agency FB" panose="020B0503020202020204" pitchFamily="34" charset="0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prstClr val="white">
                    <a:lumMod val="95000"/>
                  </a:prst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10" name="组合 81"/>
          <p:cNvGrpSpPr/>
          <p:nvPr/>
        </p:nvGrpSpPr>
        <p:grpSpPr>
          <a:xfrm>
            <a:off x="5479063" y="2232582"/>
            <a:ext cx="794097" cy="757965"/>
            <a:chOff x="5628792" y="2361805"/>
            <a:chExt cx="779481" cy="910376"/>
          </a:xfrm>
        </p:grpSpPr>
        <p:sp>
          <p:nvSpPr>
            <p:cNvPr id="11" name="椭圆 26"/>
            <p:cNvSpPr/>
            <p:nvPr/>
          </p:nvSpPr>
          <p:spPr>
            <a:xfrm>
              <a:off x="5628792" y="2361805"/>
              <a:ext cx="779481" cy="9103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5810278" y="2559728"/>
              <a:ext cx="426740" cy="5514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83"/>
              <a:r>
                <a:rPr lang="en-US" altLang="zh-CN" sz="2800" b="1" dirty="0">
                  <a:solidFill>
                    <a:prstClr val="white">
                      <a:lumMod val="95000"/>
                    </a:prstClr>
                  </a:solidFill>
                  <a:latin typeface="Agency FB" panose="020B0503020202020204" pitchFamily="34" charset="0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prstClr val="white">
                    <a:lumMod val="95000"/>
                  </a:prst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19" name="TextBox 29"/>
          <p:cNvSpPr txBox="1"/>
          <p:nvPr/>
        </p:nvSpPr>
        <p:spPr>
          <a:xfrm>
            <a:off x="511742" y="3501008"/>
            <a:ext cx="2399837" cy="4231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ts val="1125"/>
              </a:lnSpc>
            </a:pPr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взаимодействие учеников, школ,</a:t>
            </a:r>
          </a:p>
          <a:p>
            <a:pPr defTabSz="685783">
              <a:lnSpc>
                <a:spcPts val="1125"/>
              </a:lnSpc>
            </a:pPr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работодателей и других участников</a:t>
            </a:r>
          </a:p>
        </p:txBody>
      </p:sp>
      <p:sp>
        <p:nvSpPr>
          <p:cNvPr id="21" name="TextBox 29"/>
          <p:cNvSpPr txBox="1"/>
          <p:nvPr/>
        </p:nvSpPr>
        <p:spPr>
          <a:xfrm>
            <a:off x="1077986" y="2409169"/>
            <a:ext cx="2333630" cy="150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ts val="1125"/>
              </a:lnSpc>
            </a:pPr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в семье и классе </a:t>
            </a:r>
          </a:p>
        </p:txBody>
      </p:sp>
      <p:sp>
        <p:nvSpPr>
          <p:cNvPr id="22" name="TextBox 30"/>
          <p:cNvSpPr txBox="1"/>
          <p:nvPr/>
        </p:nvSpPr>
        <p:spPr>
          <a:xfrm>
            <a:off x="1077984" y="2589527"/>
            <a:ext cx="2481994" cy="491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5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БЛАГОПРИЯТНЫЙ КЛИМАТ</a:t>
            </a:r>
            <a:endParaRPr lang="zh-CN" altLang="en-US" sz="15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30"/>
          <p:cNvSpPr txBox="1"/>
          <p:nvPr/>
        </p:nvSpPr>
        <p:spPr>
          <a:xfrm>
            <a:off x="4370552" y="1676717"/>
            <a:ext cx="3373530" cy="491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5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ВЫЯВЛЕНИЕ ТАЛАНТОВ В ГЛУБИНКАХ</a:t>
            </a:r>
            <a:endParaRPr lang="zh-CN" altLang="en-US" sz="15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9"/>
          <p:cNvSpPr txBox="1"/>
          <p:nvPr/>
        </p:nvSpPr>
        <p:spPr>
          <a:xfrm>
            <a:off x="4370552" y="1155550"/>
            <a:ext cx="2333630" cy="689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организация индивидуальной траектории развития человека в регионе. </a:t>
            </a:r>
          </a:p>
        </p:txBody>
      </p:sp>
      <p:sp>
        <p:nvSpPr>
          <p:cNvPr id="28" name="TextBox 30"/>
          <p:cNvSpPr txBox="1"/>
          <p:nvPr/>
        </p:nvSpPr>
        <p:spPr>
          <a:xfrm>
            <a:off x="479376" y="4005063"/>
            <a:ext cx="228860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5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УКРЕПЛЕНИЕ МЕСТНОГО СООБЩЕСТВА</a:t>
            </a:r>
            <a:endParaRPr lang="zh-CN" altLang="en-US" sz="15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9E720FE-5FF2-47E5-8998-7F5F813BE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8502" y="-114212"/>
            <a:ext cx="4516129" cy="4516129"/>
          </a:xfrm>
          <a:prstGeom prst="rect">
            <a:avLst/>
          </a:prstGeom>
          <a:effectLst>
            <a:glow rad="127000">
              <a:schemeClr val="accent1">
                <a:lumMod val="20000"/>
                <a:lumOff val="80000"/>
                <a:alpha val="0"/>
              </a:schemeClr>
            </a:glow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</p:pic>
      <p:grpSp>
        <p:nvGrpSpPr>
          <p:cNvPr id="13" name="组合 82"/>
          <p:cNvGrpSpPr/>
          <p:nvPr/>
        </p:nvGrpSpPr>
        <p:grpSpPr>
          <a:xfrm>
            <a:off x="7202121" y="2740963"/>
            <a:ext cx="794097" cy="757964"/>
            <a:chOff x="7320136" y="2972417"/>
            <a:chExt cx="779481" cy="910376"/>
          </a:xfrm>
        </p:grpSpPr>
        <p:sp>
          <p:nvSpPr>
            <p:cNvPr id="14" name="椭圆 27"/>
            <p:cNvSpPr/>
            <p:nvPr/>
          </p:nvSpPr>
          <p:spPr>
            <a:xfrm>
              <a:off x="7320136" y="2972417"/>
              <a:ext cx="779481" cy="9103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7506661" y="3152003"/>
              <a:ext cx="424687" cy="5514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83"/>
              <a:r>
                <a:rPr lang="en-US" altLang="zh-CN" sz="2800" b="1" dirty="0">
                  <a:solidFill>
                    <a:prstClr val="white">
                      <a:lumMod val="95000"/>
                    </a:prstClr>
                  </a:solidFill>
                  <a:latin typeface="Agency FB" panose="020B0503020202020204" pitchFamily="34" charset="0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prstClr val="white">
                    <a:lumMod val="95000"/>
                  </a:prst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16" name="组合 83"/>
          <p:cNvGrpSpPr/>
          <p:nvPr/>
        </p:nvGrpSpPr>
        <p:grpSpPr>
          <a:xfrm>
            <a:off x="7931863" y="3981871"/>
            <a:ext cx="794097" cy="757965"/>
            <a:chOff x="8256240" y="4462841"/>
            <a:chExt cx="779481" cy="910376"/>
          </a:xfrm>
        </p:grpSpPr>
        <p:sp>
          <p:nvSpPr>
            <p:cNvPr id="17" name="椭圆 28"/>
            <p:cNvSpPr/>
            <p:nvPr/>
          </p:nvSpPr>
          <p:spPr>
            <a:xfrm>
              <a:off x="8256240" y="4462841"/>
              <a:ext cx="779481" cy="9103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8433281" y="4651687"/>
              <a:ext cx="424687" cy="5514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83"/>
              <a:r>
                <a:rPr lang="en-US" altLang="zh-CN" sz="2800" b="1" dirty="0">
                  <a:solidFill>
                    <a:prstClr val="white">
                      <a:lumMod val="95000"/>
                    </a:prstClr>
                  </a:solidFill>
                  <a:latin typeface="Agency FB" panose="020B0503020202020204" pitchFamily="34" charset="0"/>
                  <a:ea typeface="微软雅黑" pitchFamily="34" charset="-122"/>
                </a:rPr>
                <a:t>05</a:t>
              </a:r>
              <a:endParaRPr lang="zh-CN" altLang="en-US" sz="2800" b="1" dirty="0">
                <a:solidFill>
                  <a:prstClr val="white">
                    <a:lumMod val="95000"/>
                  </a:prst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20" name="TextBox 30"/>
          <p:cNvSpPr txBox="1"/>
          <p:nvPr/>
        </p:nvSpPr>
        <p:spPr>
          <a:xfrm>
            <a:off x="9058522" y="4155943"/>
            <a:ext cx="2726109" cy="491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5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ПСИХОЛОГИЧЕСКОЕ ЗДОРОВЬЕ НАЦИИ</a:t>
            </a:r>
            <a:endParaRPr lang="zh-CN" altLang="en-US" sz="15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9"/>
          <p:cNvSpPr txBox="1"/>
          <p:nvPr/>
        </p:nvSpPr>
        <p:spPr>
          <a:xfrm>
            <a:off x="8222896" y="1957334"/>
            <a:ext cx="2333630" cy="7515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ts val="1125"/>
              </a:lnSpc>
            </a:pPr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программы реализации кадрового потенциала в регионе за счет информирования и профориентации</a:t>
            </a:r>
          </a:p>
        </p:txBody>
      </p:sp>
      <p:sp>
        <p:nvSpPr>
          <p:cNvPr id="26" name="TextBox 30"/>
          <p:cNvSpPr txBox="1"/>
          <p:nvPr/>
        </p:nvSpPr>
        <p:spPr>
          <a:xfrm>
            <a:off x="8221848" y="2589525"/>
            <a:ext cx="2526672" cy="491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altLang="zh-CN" sz="15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СНИЖЕНИЕ МИГРАЦИИ</a:t>
            </a:r>
            <a:endParaRPr lang="zh-CN" altLang="en-US" sz="15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9"/>
          <p:cNvSpPr txBox="1"/>
          <p:nvPr/>
        </p:nvSpPr>
        <p:spPr>
          <a:xfrm>
            <a:off x="9058523" y="3691827"/>
            <a:ext cx="2288602" cy="601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ts val="1125"/>
              </a:lnSpc>
            </a:pPr>
            <a:r>
              <a:rPr lang="ru-RU" altLang="zh-CN" sz="10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своевременное выявление групп риска и профилактические мероприятия</a:t>
            </a:r>
          </a:p>
        </p:txBody>
      </p:sp>
      <p:sp>
        <p:nvSpPr>
          <p:cNvPr id="29" name="任意多边形 52"/>
          <p:cNvSpPr>
            <a:spLocks/>
          </p:cNvSpPr>
          <p:nvPr/>
        </p:nvSpPr>
        <p:spPr bwMode="auto">
          <a:xfrm>
            <a:off x="4412041" y="3259494"/>
            <a:ext cx="2980103" cy="2739017"/>
          </a:xfrm>
          <a:custGeom>
            <a:avLst/>
            <a:gdLst>
              <a:gd name="connsiteX0" fmla="*/ 2273319 w 4114465"/>
              <a:gd name="connsiteY0" fmla="*/ 3058 h 4412641"/>
              <a:gd name="connsiteX1" fmla="*/ 2468913 w 4114465"/>
              <a:gd name="connsiteY1" fmla="*/ 540587 h 4412641"/>
              <a:gd name="connsiteX2" fmla="*/ 2378639 w 4114465"/>
              <a:gd name="connsiteY2" fmla="*/ 1536705 h 4412641"/>
              <a:gd name="connsiteX3" fmla="*/ 2574233 w 4114465"/>
              <a:gd name="connsiteY3" fmla="*/ 1585572 h 4412641"/>
              <a:gd name="connsiteX4" fmla="*/ 2837533 w 4114465"/>
              <a:gd name="connsiteY4" fmla="*/ 1025490 h 4412641"/>
              <a:gd name="connsiteX5" fmla="*/ 3311472 w 4114465"/>
              <a:gd name="connsiteY5" fmla="*/ 514274 h 4412641"/>
              <a:gd name="connsiteX6" fmla="*/ 3247528 w 4114465"/>
              <a:gd name="connsiteY6" fmla="*/ 1228472 h 4412641"/>
              <a:gd name="connsiteX7" fmla="*/ 2999274 w 4114465"/>
              <a:gd name="connsiteY7" fmla="*/ 1762242 h 4412641"/>
              <a:gd name="connsiteX8" fmla="*/ 3206152 w 4114465"/>
              <a:gd name="connsiteY8" fmla="*/ 1984019 h 4412641"/>
              <a:gd name="connsiteX9" fmla="*/ 3582294 w 4114465"/>
              <a:gd name="connsiteY9" fmla="*/ 1660750 h 4412641"/>
              <a:gd name="connsiteX10" fmla="*/ 4052472 w 4114465"/>
              <a:gd name="connsiteY10" fmla="*/ 1397625 h 4412641"/>
              <a:gd name="connsiteX11" fmla="*/ 3691376 w 4114465"/>
              <a:gd name="connsiteY11" fmla="*/ 2104305 h 4412641"/>
              <a:gd name="connsiteX12" fmla="*/ 3315233 w 4114465"/>
              <a:gd name="connsiteY12" fmla="*/ 3092906 h 4412641"/>
              <a:gd name="connsiteX13" fmla="*/ 3054593 w 4114465"/>
              <a:gd name="connsiteY13" fmla="*/ 3765485 h 4412641"/>
              <a:gd name="connsiteX14" fmla="*/ 3051010 w 4114465"/>
              <a:gd name="connsiteY14" fmla="*/ 3769741 h 4412641"/>
              <a:gd name="connsiteX15" fmla="*/ 3051516 w 4114465"/>
              <a:gd name="connsiteY15" fmla="*/ 3769703 h 4412641"/>
              <a:gd name="connsiteX16" fmla="*/ 3066551 w 4114465"/>
              <a:gd name="connsiteY16" fmla="*/ 4412641 h 4412641"/>
              <a:gd name="connsiteX17" fmla="*/ 1773527 w 4114465"/>
              <a:gd name="connsiteY17" fmla="*/ 4412641 h 4412641"/>
              <a:gd name="connsiteX18" fmla="*/ 1455322 w 4114465"/>
              <a:gd name="connsiteY18" fmla="*/ 4021380 h 4412641"/>
              <a:gd name="connsiteX19" fmla="*/ 1349499 w 4114465"/>
              <a:gd name="connsiteY19" fmla="*/ 3942923 h 4412641"/>
              <a:gd name="connsiteX20" fmla="*/ 1344471 w 4114465"/>
              <a:gd name="connsiteY20" fmla="*/ 3939882 h 4412641"/>
              <a:gd name="connsiteX21" fmla="*/ 1336849 w 4114465"/>
              <a:gd name="connsiteY21" fmla="*/ 3933544 h 4412641"/>
              <a:gd name="connsiteX22" fmla="*/ 1318713 w 4114465"/>
              <a:gd name="connsiteY22" fmla="*/ 3920098 h 4412641"/>
              <a:gd name="connsiteX23" fmla="*/ 1320637 w 4114465"/>
              <a:gd name="connsiteY23" fmla="*/ 3920084 h 4412641"/>
              <a:gd name="connsiteX24" fmla="*/ 1320661 w 4114465"/>
              <a:gd name="connsiteY24" fmla="*/ 3920083 h 4412641"/>
              <a:gd name="connsiteX25" fmla="*/ 1242572 w 4114465"/>
              <a:gd name="connsiteY25" fmla="*/ 3855149 h 4412641"/>
              <a:gd name="connsiteX26" fmla="*/ 151877 w 4114465"/>
              <a:gd name="connsiteY26" fmla="*/ 2653111 h 4412641"/>
              <a:gd name="connsiteX27" fmla="*/ 373801 w 4114465"/>
              <a:gd name="connsiteY27" fmla="*/ 2209556 h 4412641"/>
              <a:gd name="connsiteX28" fmla="*/ 1148654 w 4114465"/>
              <a:gd name="connsiteY28" fmla="*/ 2784673 h 4412641"/>
              <a:gd name="connsiteX29" fmla="*/ 1468375 w 4114465"/>
              <a:gd name="connsiteY29" fmla="*/ 3224469 h 4412641"/>
              <a:gd name="connsiteX30" fmla="*/ 1776812 w 4114465"/>
              <a:gd name="connsiteY30" fmla="*/ 3562774 h 4412641"/>
              <a:gd name="connsiteX31" fmla="*/ 1983690 w 4114465"/>
              <a:gd name="connsiteY31" fmla="*/ 3807105 h 4412641"/>
              <a:gd name="connsiteX32" fmla="*/ 1938553 w 4114465"/>
              <a:gd name="connsiteY32" fmla="*/ 3589086 h 4412641"/>
              <a:gd name="connsiteX33" fmla="*/ 1897177 w 4114465"/>
              <a:gd name="connsiteY33" fmla="*/ 3453765 h 4412641"/>
              <a:gd name="connsiteX34" fmla="*/ 2006258 w 4114465"/>
              <a:gd name="connsiteY34" fmla="*/ 3393622 h 4412641"/>
              <a:gd name="connsiteX35" fmla="*/ 2134147 w 4114465"/>
              <a:gd name="connsiteY35" fmla="*/ 3574051 h 4412641"/>
              <a:gd name="connsiteX36" fmla="*/ 2359832 w 4114465"/>
              <a:gd name="connsiteY36" fmla="*/ 3761998 h 4412641"/>
              <a:gd name="connsiteX37" fmla="*/ 2262035 w 4114465"/>
              <a:gd name="connsiteY37" fmla="*/ 3465041 h 4412641"/>
              <a:gd name="connsiteX38" fmla="*/ 2149192 w 4114465"/>
              <a:gd name="connsiteY38" fmla="*/ 3273335 h 4412641"/>
              <a:gd name="connsiteX39" fmla="*/ 2224421 w 4114465"/>
              <a:gd name="connsiteY39" fmla="*/ 3201916 h 4412641"/>
              <a:gd name="connsiteX40" fmla="*/ 2517812 w 4114465"/>
              <a:gd name="connsiteY40" fmla="*/ 3404898 h 4412641"/>
              <a:gd name="connsiteX41" fmla="*/ 2766066 w 4114465"/>
              <a:gd name="connsiteY41" fmla="*/ 3442488 h 4412641"/>
              <a:gd name="connsiteX42" fmla="*/ 2593040 w 4114465"/>
              <a:gd name="connsiteY42" fmla="*/ 3231987 h 4412641"/>
              <a:gd name="connsiteX43" fmla="*/ 2307172 w 4114465"/>
              <a:gd name="connsiteY43" fmla="*/ 3032763 h 4412641"/>
              <a:gd name="connsiteX44" fmla="*/ 2344786 w 4114465"/>
              <a:gd name="connsiteY44" fmla="*/ 2935031 h 4412641"/>
              <a:gd name="connsiteX45" fmla="*/ 2608086 w 4114465"/>
              <a:gd name="connsiteY45" fmla="*/ 2987656 h 4412641"/>
              <a:gd name="connsiteX46" fmla="*/ 2852578 w 4114465"/>
              <a:gd name="connsiteY46" fmla="*/ 2938790 h 4412641"/>
              <a:gd name="connsiteX47" fmla="*/ 2502766 w 4114465"/>
              <a:gd name="connsiteY47" fmla="*/ 2765879 h 4412641"/>
              <a:gd name="connsiteX48" fmla="*/ 2145431 w 4114465"/>
              <a:gd name="connsiteY48" fmla="*/ 2656869 h 4412641"/>
              <a:gd name="connsiteX49" fmla="*/ 2036350 w 4114465"/>
              <a:gd name="connsiteY49" fmla="*/ 2487717 h 4412641"/>
              <a:gd name="connsiteX50" fmla="*/ 2352309 w 4114465"/>
              <a:gd name="connsiteY50" fmla="*/ 2446369 h 4412641"/>
              <a:gd name="connsiteX51" fmla="*/ 2299649 w 4114465"/>
              <a:gd name="connsiteY51" fmla="*/ 2262181 h 4412641"/>
              <a:gd name="connsiteX52" fmla="*/ 1863324 w 4114465"/>
              <a:gd name="connsiteY52" fmla="*/ 2288493 h 4412641"/>
              <a:gd name="connsiteX53" fmla="*/ 1543603 w 4114465"/>
              <a:gd name="connsiteY53" fmla="*/ 2262181 h 4412641"/>
              <a:gd name="connsiteX54" fmla="*/ 1231405 w 4114465"/>
              <a:gd name="connsiteY54" fmla="*/ 1923876 h 4412641"/>
              <a:gd name="connsiteX55" fmla="*/ 1024527 w 4114465"/>
              <a:gd name="connsiteY55" fmla="*/ 1033008 h 4412641"/>
              <a:gd name="connsiteX56" fmla="*/ 1077187 w 4114465"/>
              <a:gd name="connsiteY56" fmla="*/ 393988 h 4412641"/>
              <a:gd name="connsiteX57" fmla="*/ 1457091 w 4114465"/>
              <a:gd name="connsiteY57" fmla="*/ 833784 h 4412641"/>
              <a:gd name="connsiteX58" fmla="*/ 1645162 w 4114465"/>
              <a:gd name="connsiteY58" fmla="*/ 1506634 h 4412641"/>
              <a:gd name="connsiteX59" fmla="*/ 1855802 w 4114465"/>
              <a:gd name="connsiteY59" fmla="*/ 1547982 h 4412641"/>
              <a:gd name="connsiteX60" fmla="*/ 1976167 w 4114465"/>
              <a:gd name="connsiteY60" fmla="*/ 510515 h 4412641"/>
              <a:gd name="connsiteX61" fmla="*/ 2273319 w 4114465"/>
              <a:gd name="connsiteY61" fmla="*/ 3058 h 441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14465" h="4412641">
                <a:moveTo>
                  <a:pt x="2273319" y="3058"/>
                </a:moveTo>
                <a:cubicBezTo>
                  <a:pt x="2499005" y="36889"/>
                  <a:pt x="2495243" y="251148"/>
                  <a:pt x="2468913" y="540587"/>
                </a:cubicBezTo>
                <a:cubicBezTo>
                  <a:pt x="2435061" y="905204"/>
                  <a:pt x="2401208" y="1160812"/>
                  <a:pt x="2378639" y="1536705"/>
                </a:cubicBezTo>
                <a:cubicBezTo>
                  <a:pt x="2359832" y="1912599"/>
                  <a:pt x="2442583" y="1799831"/>
                  <a:pt x="2574233" y="1585572"/>
                </a:cubicBezTo>
                <a:cubicBezTo>
                  <a:pt x="2705883" y="1371312"/>
                  <a:pt x="2694599" y="1341241"/>
                  <a:pt x="2837533" y="1025490"/>
                </a:cubicBezTo>
                <a:cubicBezTo>
                  <a:pt x="2976705" y="713498"/>
                  <a:pt x="3059457" y="367675"/>
                  <a:pt x="3311472" y="514274"/>
                </a:cubicBezTo>
                <a:cubicBezTo>
                  <a:pt x="3563487" y="664632"/>
                  <a:pt x="3371655" y="961588"/>
                  <a:pt x="3247528" y="1228472"/>
                </a:cubicBezTo>
                <a:cubicBezTo>
                  <a:pt x="3123401" y="1495357"/>
                  <a:pt x="3108355" y="1517911"/>
                  <a:pt x="2999274" y="1762242"/>
                </a:cubicBezTo>
                <a:cubicBezTo>
                  <a:pt x="2882670" y="2017850"/>
                  <a:pt x="2961660" y="2187002"/>
                  <a:pt x="3206152" y="1984019"/>
                </a:cubicBezTo>
                <a:cubicBezTo>
                  <a:pt x="3424315" y="1799831"/>
                  <a:pt x="3416792" y="1811108"/>
                  <a:pt x="3582294" y="1660750"/>
                </a:cubicBezTo>
                <a:cubicBezTo>
                  <a:pt x="3747797" y="1514152"/>
                  <a:pt x="3947152" y="1288615"/>
                  <a:pt x="4052472" y="1397625"/>
                </a:cubicBezTo>
                <a:cubicBezTo>
                  <a:pt x="4255589" y="1608125"/>
                  <a:pt x="3913300" y="1882528"/>
                  <a:pt x="3691376" y="2104305"/>
                </a:cubicBezTo>
                <a:cubicBezTo>
                  <a:pt x="3469452" y="2322324"/>
                  <a:pt x="3371655" y="2630557"/>
                  <a:pt x="3315233" y="3092906"/>
                </a:cubicBezTo>
                <a:cubicBezTo>
                  <a:pt x="3285612" y="3333948"/>
                  <a:pt x="3199922" y="3572876"/>
                  <a:pt x="3054593" y="3765485"/>
                </a:cubicBezTo>
                <a:lnTo>
                  <a:pt x="3051010" y="3769741"/>
                </a:lnTo>
                <a:lnTo>
                  <a:pt x="3051516" y="3769703"/>
                </a:lnTo>
                <a:cubicBezTo>
                  <a:pt x="2953787" y="3968976"/>
                  <a:pt x="3028963" y="4281046"/>
                  <a:pt x="3066551" y="4412641"/>
                </a:cubicBezTo>
                <a:cubicBezTo>
                  <a:pt x="3066551" y="4412641"/>
                  <a:pt x="3066551" y="4412641"/>
                  <a:pt x="1773527" y="4412641"/>
                </a:cubicBezTo>
                <a:cubicBezTo>
                  <a:pt x="1725603" y="4229348"/>
                  <a:pt x="1593105" y="4122191"/>
                  <a:pt x="1455322" y="4021380"/>
                </a:cubicBezTo>
                <a:lnTo>
                  <a:pt x="1349499" y="3942923"/>
                </a:lnTo>
                <a:lnTo>
                  <a:pt x="1344471" y="3939882"/>
                </a:lnTo>
                <a:lnTo>
                  <a:pt x="1336849" y="3933544"/>
                </a:lnTo>
                <a:lnTo>
                  <a:pt x="1318713" y="3920098"/>
                </a:lnTo>
                <a:cubicBezTo>
                  <a:pt x="1318713" y="3920098"/>
                  <a:pt x="1318713" y="3920098"/>
                  <a:pt x="1320637" y="3920084"/>
                </a:cubicBezTo>
                <a:lnTo>
                  <a:pt x="1320661" y="3920083"/>
                </a:lnTo>
                <a:lnTo>
                  <a:pt x="1242572" y="3855149"/>
                </a:lnTo>
                <a:cubicBezTo>
                  <a:pt x="876891" y="3500986"/>
                  <a:pt x="975628" y="2974500"/>
                  <a:pt x="151877" y="2653111"/>
                </a:cubicBezTo>
                <a:cubicBezTo>
                  <a:pt x="-194174" y="2517789"/>
                  <a:pt x="125547" y="2239627"/>
                  <a:pt x="373801" y="2209556"/>
                </a:cubicBezTo>
                <a:cubicBezTo>
                  <a:pt x="768750" y="2153172"/>
                  <a:pt x="1035811" y="2468922"/>
                  <a:pt x="1148654" y="2784673"/>
                </a:cubicBezTo>
                <a:cubicBezTo>
                  <a:pt x="1231405" y="3013969"/>
                  <a:pt x="1310395" y="3138014"/>
                  <a:pt x="1468375" y="3224469"/>
                </a:cubicBezTo>
                <a:cubicBezTo>
                  <a:pt x="1633878" y="3318443"/>
                  <a:pt x="1727913" y="3442488"/>
                  <a:pt x="1776812" y="3562774"/>
                </a:cubicBezTo>
                <a:cubicBezTo>
                  <a:pt x="1825710" y="3679301"/>
                  <a:pt x="1889654" y="3814623"/>
                  <a:pt x="1983690" y="3807105"/>
                </a:cubicBezTo>
                <a:cubicBezTo>
                  <a:pt x="2066441" y="3799587"/>
                  <a:pt x="1968644" y="3675542"/>
                  <a:pt x="1938553" y="3589086"/>
                </a:cubicBezTo>
                <a:cubicBezTo>
                  <a:pt x="1908461" y="3506390"/>
                  <a:pt x="1934791" y="3566533"/>
                  <a:pt x="1897177" y="3453765"/>
                </a:cubicBezTo>
                <a:cubicBezTo>
                  <a:pt x="1863324" y="3344755"/>
                  <a:pt x="1934791" y="3310925"/>
                  <a:pt x="2006258" y="3393622"/>
                </a:cubicBezTo>
                <a:cubicBezTo>
                  <a:pt x="2070203" y="3465041"/>
                  <a:pt x="2085248" y="3480077"/>
                  <a:pt x="2134147" y="3574051"/>
                </a:cubicBezTo>
                <a:cubicBezTo>
                  <a:pt x="2194330" y="3679301"/>
                  <a:pt x="2280842" y="3807105"/>
                  <a:pt x="2359832" y="3761998"/>
                </a:cubicBezTo>
                <a:cubicBezTo>
                  <a:pt x="2450106" y="3713131"/>
                  <a:pt x="2329741" y="3570292"/>
                  <a:pt x="2262035" y="3465041"/>
                </a:cubicBezTo>
                <a:cubicBezTo>
                  <a:pt x="2205614" y="3374827"/>
                  <a:pt x="2186807" y="3367309"/>
                  <a:pt x="2149192" y="3273335"/>
                </a:cubicBezTo>
                <a:cubicBezTo>
                  <a:pt x="2107817" y="3175603"/>
                  <a:pt x="2149192" y="3168085"/>
                  <a:pt x="2224421" y="3201916"/>
                </a:cubicBezTo>
                <a:cubicBezTo>
                  <a:pt x="2363594" y="3269577"/>
                  <a:pt x="2401208" y="3337237"/>
                  <a:pt x="2517812" y="3404898"/>
                </a:cubicBezTo>
                <a:cubicBezTo>
                  <a:pt x="2630655" y="3472559"/>
                  <a:pt x="2724690" y="3502631"/>
                  <a:pt x="2766066" y="3442488"/>
                </a:cubicBezTo>
                <a:cubicBezTo>
                  <a:pt x="2811203" y="3374827"/>
                  <a:pt x="2709644" y="3310925"/>
                  <a:pt x="2593040" y="3231987"/>
                </a:cubicBezTo>
                <a:cubicBezTo>
                  <a:pt x="2487720" y="3164326"/>
                  <a:pt x="2404969" y="3115460"/>
                  <a:pt x="2307172" y="3032763"/>
                </a:cubicBezTo>
                <a:cubicBezTo>
                  <a:pt x="2220659" y="2961344"/>
                  <a:pt x="2307172" y="2927513"/>
                  <a:pt x="2344786" y="2935031"/>
                </a:cubicBezTo>
                <a:cubicBezTo>
                  <a:pt x="2446345" y="2957585"/>
                  <a:pt x="2510289" y="2968861"/>
                  <a:pt x="2608086" y="2987656"/>
                </a:cubicBezTo>
                <a:cubicBezTo>
                  <a:pt x="2705883" y="3010210"/>
                  <a:pt x="2852578" y="3021487"/>
                  <a:pt x="2852578" y="2938790"/>
                </a:cubicBezTo>
                <a:cubicBezTo>
                  <a:pt x="2852578" y="2848575"/>
                  <a:pt x="2679553" y="2795950"/>
                  <a:pt x="2502766" y="2765879"/>
                </a:cubicBezTo>
                <a:cubicBezTo>
                  <a:pt x="2382401" y="2743325"/>
                  <a:pt x="2318456" y="2743325"/>
                  <a:pt x="2145431" y="2656869"/>
                </a:cubicBezTo>
                <a:cubicBezTo>
                  <a:pt x="2089010" y="2626798"/>
                  <a:pt x="1957360" y="2547860"/>
                  <a:pt x="2036350" y="2487717"/>
                </a:cubicBezTo>
                <a:cubicBezTo>
                  <a:pt x="2096533" y="2442610"/>
                  <a:pt x="2216898" y="2514030"/>
                  <a:pt x="2352309" y="2446369"/>
                </a:cubicBezTo>
                <a:cubicBezTo>
                  <a:pt x="2457629" y="2389985"/>
                  <a:pt x="2544142" y="2171966"/>
                  <a:pt x="2299649" y="2262181"/>
                </a:cubicBezTo>
                <a:cubicBezTo>
                  <a:pt x="2149192" y="2318565"/>
                  <a:pt x="2006258" y="2337360"/>
                  <a:pt x="1863324" y="2288493"/>
                </a:cubicBezTo>
                <a:cubicBezTo>
                  <a:pt x="1784335" y="2258422"/>
                  <a:pt x="1709106" y="2250904"/>
                  <a:pt x="1543603" y="2262181"/>
                </a:cubicBezTo>
                <a:cubicBezTo>
                  <a:pt x="1385624" y="2269699"/>
                  <a:pt x="1287826" y="2153172"/>
                  <a:pt x="1231405" y="1923876"/>
                </a:cubicBezTo>
                <a:cubicBezTo>
                  <a:pt x="1114801" y="1457768"/>
                  <a:pt x="1095994" y="1322446"/>
                  <a:pt x="1024527" y="1033008"/>
                </a:cubicBezTo>
                <a:cubicBezTo>
                  <a:pt x="945537" y="709739"/>
                  <a:pt x="862786" y="480444"/>
                  <a:pt x="1077187" y="393988"/>
                </a:cubicBezTo>
                <a:cubicBezTo>
                  <a:pt x="1340487" y="292497"/>
                  <a:pt x="1419477" y="653355"/>
                  <a:pt x="1457091" y="833784"/>
                </a:cubicBezTo>
                <a:cubicBezTo>
                  <a:pt x="1490944" y="1014213"/>
                  <a:pt x="1554888" y="1269821"/>
                  <a:pt x="1645162" y="1506634"/>
                </a:cubicBezTo>
                <a:cubicBezTo>
                  <a:pt x="1739197" y="1743447"/>
                  <a:pt x="1806903" y="1807349"/>
                  <a:pt x="1855802" y="1547982"/>
                </a:cubicBezTo>
                <a:cubicBezTo>
                  <a:pt x="1904700" y="1284857"/>
                  <a:pt x="1946076" y="848820"/>
                  <a:pt x="1976167" y="510515"/>
                </a:cubicBezTo>
                <a:cubicBezTo>
                  <a:pt x="2002497" y="221077"/>
                  <a:pt x="2047634" y="-30772"/>
                  <a:pt x="2273319" y="30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1435" tIns="25719" rIns="51435" bIns="25719" numCol="1" anchor="t" anchorCtr="0" compatLnSpc="1">
            <a:prstTxWarp prst="textNoShape">
              <a:avLst/>
            </a:prstTxWarp>
            <a:noAutofit/>
          </a:bodyPr>
          <a:lstStyle/>
          <a:p>
            <a:pPr defTabSz="685783"/>
            <a:endParaRPr lang="zh-CN" alt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6B82D5-099F-40F1-807E-9AD998930767}"/>
              </a:ext>
            </a:extLst>
          </p:cNvPr>
          <p:cNvSpPr txBox="1"/>
          <p:nvPr/>
        </p:nvSpPr>
        <p:spPr>
          <a:xfrm>
            <a:off x="335361" y="6167045"/>
            <a:ext cx="114492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Script" panose="030B0504020000000003" pitchFamily="66" charset="0"/>
                <a:ea typeface="Microsoft Yi Baiti" panose="03000500000000000000" pitchFamily="66" charset="0"/>
              </a:rPr>
              <a:t>Люди, правильно сделавшие свой выбор (профессии, образования, рода деятельности и т.д.), знающие свои ведущие способности и развивающие их, работают с большей отдачей и удовольствием, показывают более высокую производительность труда — важный стратегический ресурс для государства и общества, гарантирующий стабильность и рост</a:t>
            </a:r>
            <a:r>
              <a:rPr lang="ru-RU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Script" panose="030B0504020000000003" pitchFamily="66" charset="0"/>
                <a:ea typeface="Microsoft Yi Baiti" panose="03000500000000000000" pitchFamily="66" charset="0"/>
              </a:rPr>
              <a:t> </a:t>
            </a: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E53B458A-8A1D-4AB0-94BE-0620CD4770D4}"/>
              </a:ext>
            </a:extLst>
          </p:cNvPr>
          <p:cNvSpPr txBox="1">
            <a:spLocks/>
          </p:cNvSpPr>
          <p:nvPr/>
        </p:nvSpPr>
        <p:spPr>
          <a:xfrm>
            <a:off x="849274" y="116632"/>
            <a:ext cx="7046925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Социальный эффект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DF81CBD-D439-4A98-B6F6-93239DB439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60648"/>
            <a:ext cx="729939" cy="649298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0714191-60A3-4AFC-8B80-671E4804004D}"/>
              </a:ext>
            </a:extLst>
          </p:cNvPr>
          <p:cNvCxnSpPr>
            <a:cxnSpLocks/>
          </p:cNvCxnSpPr>
          <p:nvPr/>
        </p:nvCxnSpPr>
        <p:spPr>
          <a:xfrm flipH="1">
            <a:off x="978042" y="764704"/>
            <a:ext cx="3893822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4" grpId="0"/>
      <p:bldP spid="25" grpId="0"/>
      <p:bldP spid="28" grpId="0"/>
      <p:bldP spid="20" grpId="0"/>
      <p:bldP spid="23" grpId="0"/>
      <p:bldP spid="26" grpId="0"/>
      <p:bldP spid="27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8AC38B0-F685-4C26-8F8B-8F31484D5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226" y="3149224"/>
            <a:ext cx="1164207" cy="103405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A546F88-9AE7-46A1-90E0-34912C0E91FB}"/>
              </a:ext>
            </a:extLst>
          </p:cNvPr>
          <p:cNvGrpSpPr/>
          <p:nvPr/>
        </p:nvGrpSpPr>
        <p:grpSpPr>
          <a:xfrm>
            <a:off x="1524005" y="3774867"/>
            <a:ext cx="9143999" cy="3038513"/>
            <a:chOff x="1" y="1806887"/>
            <a:chExt cx="9143999" cy="3038513"/>
          </a:xfrm>
        </p:grpSpPr>
        <p:sp>
          <p:nvSpPr>
            <p:cNvPr id="4" name="任意多边形 4"/>
            <p:cNvSpPr/>
            <p:nvPr/>
          </p:nvSpPr>
          <p:spPr>
            <a:xfrm>
              <a:off x="12989" y="3004251"/>
              <a:ext cx="9118022" cy="1636690"/>
            </a:xfrm>
            <a:custGeom>
              <a:avLst/>
              <a:gdLst>
                <a:gd name="connsiteX0" fmla="*/ 0 w 9170126"/>
                <a:gd name="connsiteY0" fmla="*/ 26126 h 1711235"/>
                <a:gd name="connsiteX1" fmla="*/ 3213463 w 9170126"/>
                <a:gd name="connsiteY1" fmla="*/ 1711235 h 1711235"/>
                <a:gd name="connsiteX2" fmla="*/ 7994469 w 9170126"/>
                <a:gd name="connsiteY2" fmla="*/ 326572 h 1711235"/>
                <a:gd name="connsiteX3" fmla="*/ 9170126 w 9170126"/>
                <a:gd name="connsiteY3" fmla="*/ 0 h 1711235"/>
                <a:gd name="connsiteX0-1" fmla="*/ 0 w 9170126"/>
                <a:gd name="connsiteY0-2" fmla="*/ 26126 h 1712821"/>
                <a:gd name="connsiteX1-3" fmla="*/ 3213463 w 9170126"/>
                <a:gd name="connsiteY1-4" fmla="*/ 1711235 h 1712821"/>
                <a:gd name="connsiteX2-5" fmla="*/ 7994469 w 9170126"/>
                <a:gd name="connsiteY2-6" fmla="*/ 326572 h 1712821"/>
                <a:gd name="connsiteX3-7" fmla="*/ 9170126 w 9170126"/>
                <a:gd name="connsiteY3-8" fmla="*/ 0 h 1712821"/>
                <a:gd name="connsiteX0-9" fmla="*/ 0 w 9170126"/>
                <a:gd name="connsiteY0-10" fmla="*/ 26126 h 1712821"/>
                <a:gd name="connsiteX1-11" fmla="*/ 3213463 w 9170126"/>
                <a:gd name="connsiteY1-12" fmla="*/ 1711235 h 1712821"/>
                <a:gd name="connsiteX2-13" fmla="*/ 7994469 w 9170126"/>
                <a:gd name="connsiteY2-14" fmla="*/ 326572 h 1712821"/>
                <a:gd name="connsiteX3-15" fmla="*/ 9170126 w 9170126"/>
                <a:gd name="connsiteY3-16" fmla="*/ 0 h 1712821"/>
                <a:gd name="connsiteX0-17" fmla="*/ 0 w 9170126"/>
                <a:gd name="connsiteY0-18" fmla="*/ 26126 h 1711869"/>
                <a:gd name="connsiteX1-19" fmla="*/ 3213463 w 9170126"/>
                <a:gd name="connsiteY1-20" fmla="*/ 1711235 h 1711869"/>
                <a:gd name="connsiteX2-21" fmla="*/ 7067006 w 9170126"/>
                <a:gd name="connsiteY2-22" fmla="*/ 222069 h 1711869"/>
                <a:gd name="connsiteX3-23" fmla="*/ 9170126 w 9170126"/>
                <a:gd name="connsiteY3-24" fmla="*/ 0 h 1711869"/>
                <a:gd name="connsiteX0-25" fmla="*/ 0 w 9170126"/>
                <a:gd name="connsiteY0-26" fmla="*/ 26126 h 1711779"/>
                <a:gd name="connsiteX1-27" fmla="*/ 3213463 w 9170126"/>
                <a:gd name="connsiteY1-28" fmla="*/ 1711235 h 1711779"/>
                <a:gd name="connsiteX2-29" fmla="*/ 7067006 w 9170126"/>
                <a:gd name="connsiteY2-30" fmla="*/ 222069 h 1711779"/>
                <a:gd name="connsiteX3-31" fmla="*/ 9170126 w 9170126"/>
                <a:gd name="connsiteY3-32" fmla="*/ 0 h 1711779"/>
                <a:gd name="connsiteX0-33" fmla="*/ 0 w 9170126"/>
                <a:gd name="connsiteY0-34" fmla="*/ 26126 h 1711882"/>
                <a:gd name="connsiteX1-35" fmla="*/ 3213463 w 9170126"/>
                <a:gd name="connsiteY1-36" fmla="*/ 1711235 h 1711882"/>
                <a:gd name="connsiteX2-37" fmla="*/ 7067006 w 9170126"/>
                <a:gd name="connsiteY2-38" fmla="*/ 222069 h 1711882"/>
                <a:gd name="connsiteX3-39" fmla="*/ 9170126 w 9170126"/>
                <a:gd name="connsiteY3-40" fmla="*/ 0 h 1711882"/>
                <a:gd name="connsiteX0-41" fmla="*/ 0 w 9170126"/>
                <a:gd name="connsiteY0-42" fmla="*/ 26126 h 1711882"/>
                <a:gd name="connsiteX1-43" fmla="*/ 3213463 w 9170126"/>
                <a:gd name="connsiteY1-44" fmla="*/ 1711235 h 1711882"/>
                <a:gd name="connsiteX2-45" fmla="*/ 7223760 w 9170126"/>
                <a:gd name="connsiteY2-46" fmla="*/ 222069 h 1711882"/>
                <a:gd name="connsiteX3-47" fmla="*/ 9170126 w 9170126"/>
                <a:gd name="connsiteY3-48" fmla="*/ 0 h 1711882"/>
                <a:gd name="connsiteX0-49" fmla="*/ 0 w 9170126"/>
                <a:gd name="connsiteY0-50" fmla="*/ 26126 h 1711882"/>
                <a:gd name="connsiteX1-51" fmla="*/ 3213463 w 9170126"/>
                <a:gd name="connsiteY1-52" fmla="*/ 1711235 h 1711882"/>
                <a:gd name="connsiteX2-53" fmla="*/ 7223760 w 9170126"/>
                <a:gd name="connsiteY2-54" fmla="*/ 222069 h 1711882"/>
                <a:gd name="connsiteX3-55" fmla="*/ 9170126 w 9170126"/>
                <a:gd name="connsiteY3-56" fmla="*/ 0 h 1711882"/>
                <a:gd name="connsiteX0-57" fmla="*/ 0 w 9170126"/>
                <a:gd name="connsiteY0-58" fmla="*/ 26126 h 1607414"/>
                <a:gd name="connsiteX1-59" fmla="*/ 3396343 w 9170126"/>
                <a:gd name="connsiteY1-60" fmla="*/ 1606732 h 1607414"/>
                <a:gd name="connsiteX2-61" fmla="*/ 7223760 w 9170126"/>
                <a:gd name="connsiteY2-62" fmla="*/ 222069 h 1607414"/>
                <a:gd name="connsiteX3-63" fmla="*/ 9170126 w 9170126"/>
                <a:gd name="connsiteY3-64" fmla="*/ 0 h 1607414"/>
                <a:gd name="connsiteX0-65" fmla="*/ 0 w 9170126"/>
                <a:gd name="connsiteY0-66" fmla="*/ 82588 h 1663876"/>
                <a:gd name="connsiteX1-67" fmla="*/ 3396343 w 9170126"/>
                <a:gd name="connsiteY1-68" fmla="*/ 1663194 h 1663876"/>
                <a:gd name="connsiteX2-69" fmla="*/ 7223760 w 9170126"/>
                <a:gd name="connsiteY2-70" fmla="*/ 278531 h 1663876"/>
                <a:gd name="connsiteX3-71" fmla="*/ 9170126 w 9170126"/>
                <a:gd name="connsiteY3-72" fmla="*/ 56462 h 1663876"/>
                <a:gd name="connsiteX0-73" fmla="*/ 0 w 9170126"/>
                <a:gd name="connsiteY0-74" fmla="*/ 45999 h 1634659"/>
                <a:gd name="connsiteX1-75" fmla="*/ 3396343 w 9170126"/>
                <a:gd name="connsiteY1-76" fmla="*/ 1626605 h 1634659"/>
                <a:gd name="connsiteX2-77" fmla="*/ 6505303 w 9170126"/>
                <a:gd name="connsiteY2-78" fmla="*/ 633828 h 1634659"/>
                <a:gd name="connsiteX3-79" fmla="*/ 9170126 w 9170126"/>
                <a:gd name="connsiteY3-80" fmla="*/ 19873 h 1634659"/>
                <a:gd name="connsiteX0-81" fmla="*/ 0 w 9170126"/>
                <a:gd name="connsiteY0-82" fmla="*/ 55214 h 1646042"/>
                <a:gd name="connsiteX1-83" fmla="*/ 3396343 w 9170126"/>
                <a:gd name="connsiteY1-84" fmla="*/ 1635820 h 1646042"/>
                <a:gd name="connsiteX2-85" fmla="*/ 6505303 w 9170126"/>
                <a:gd name="connsiteY2-86" fmla="*/ 643043 h 1646042"/>
                <a:gd name="connsiteX3-87" fmla="*/ 9170126 w 9170126"/>
                <a:gd name="connsiteY3-88" fmla="*/ 29088 h 1646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170126" h="1646042">
                  <a:moveTo>
                    <a:pt x="0" y="55214"/>
                  </a:moveTo>
                  <a:cubicBezTo>
                    <a:pt x="875211" y="969614"/>
                    <a:pt x="2312126" y="1537849"/>
                    <a:pt x="3396343" y="1635820"/>
                  </a:cubicBezTo>
                  <a:cubicBezTo>
                    <a:pt x="4480560" y="1733792"/>
                    <a:pt x="5634446" y="1106775"/>
                    <a:pt x="6505303" y="643043"/>
                  </a:cubicBezTo>
                  <a:cubicBezTo>
                    <a:pt x="7376160" y="179311"/>
                    <a:pt x="8508275" y="-92832"/>
                    <a:pt x="9170126" y="29088"/>
                  </a:cubicBezTo>
                </a:path>
              </a:pathLst>
            </a:custGeom>
            <a:ln w="952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1">
                <a:solidFill>
                  <a:prstClr val="black"/>
                </a:solidFill>
              </a:endParaRPr>
            </a:p>
          </p:txBody>
        </p:sp>
        <p:sp>
          <p:nvSpPr>
            <p:cNvPr id="5" name="任意多边形 5"/>
            <p:cNvSpPr/>
            <p:nvPr/>
          </p:nvSpPr>
          <p:spPr>
            <a:xfrm>
              <a:off x="25978" y="1806887"/>
              <a:ext cx="9118022" cy="3038513"/>
            </a:xfrm>
            <a:custGeom>
              <a:avLst/>
              <a:gdLst>
                <a:gd name="connsiteX0" fmla="*/ 0 w 9157063"/>
                <a:gd name="connsiteY0" fmla="*/ 130629 h 3095898"/>
                <a:gd name="connsiteX1" fmla="*/ 2286000 w 9157063"/>
                <a:gd name="connsiteY1" fmla="*/ 0 h 3095898"/>
                <a:gd name="connsiteX2" fmla="*/ 5329646 w 9157063"/>
                <a:gd name="connsiteY2" fmla="*/ 2155372 h 3095898"/>
                <a:gd name="connsiteX3" fmla="*/ 9157063 w 9157063"/>
                <a:gd name="connsiteY3" fmla="*/ 3095898 h 3095898"/>
                <a:gd name="connsiteX0-1" fmla="*/ 0 w 9157063"/>
                <a:gd name="connsiteY0-2" fmla="*/ 130629 h 3095898"/>
                <a:gd name="connsiteX1-3" fmla="*/ 2286000 w 9157063"/>
                <a:gd name="connsiteY1-4" fmla="*/ 0 h 3095898"/>
                <a:gd name="connsiteX2-5" fmla="*/ 5329646 w 9157063"/>
                <a:gd name="connsiteY2-6" fmla="*/ 2155372 h 3095898"/>
                <a:gd name="connsiteX3-7" fmla="*/ 9157063 w 9157063"/>
                <a:gd name="connsiteY3-8" fmla="*/ 3095898 h 3095898"/>
                <a:gd name="connsiteX0-9" fmla="*/ 0 w 9157063"/>
                <a:gd name="connsiteY0-10" fmla="*/ 259961 h 3225230"/>
                <a:gd name="connsiteX1-11" fmla="*/ 2286000 w 9157063"/>
                <a:gd name="connsiteY1-12" fmla="*/ 129332 h 3225230"/>
                <a:gd name="connsiteX2-13" fmla="*/ 5329646 w 9157063"/>
                <a:gd name="connsiteY2-14" fmla="*/ 2284704 h 3225230"/>
                <a:gd name="connsiteX3-15" fmla="*/ 9157063 w 9157063"/>
                <a:gd name="connsiteY3-16" fmla="*/ 3225230 h 3225230"/>
                <a:gd name="connsiteX0-17" fmla="*/ 0 w 9157063"/>
                <a:gd name="connsiteY0-18" fmla="*/ 259961 h 3225230"/>
                <a:gd name="connsiteX1-19" fmla="*/ 2286000 w 9157063"/>
                <a:gd name="connsiteY1-20" fmla="*/ 129332 h 3225230"/>
                <a:gd name="connsiteX2-21" fmla="*/ 5329646 w 9157063"/>
                <a:gd name="connsiteY2-22" fmla="*/ 2284704 h 3225230"/>
                <a:gd name="connsiteX3-23" fmla="*/ 9157063 w 9157063"/>
                <a:gd name="connsiteY3-24" fmla="*/ 3225230 h 3225230"/>
                <a:gd name="connsiteX0-25" fmla="*/ 0 w 9157063"/>
                <a:gd name="connsiteY0-26" fmla="*/ 259961 h 3227547"/>
                <a:gd name="connsiteX1-27" fmla="*/ 2286000 w 9157063"/>
                <a:gd name="connsiteY1-28" fmla="*/ 129332 h 3227547"/>
                <a:gd name="connsiteX2-29" fmla="*/ 5329646 w 9157063"/>
                <a:gd name="connsiteY2-30" fmla="*/ 2284704 h 3227547"/>
                <a:gd name="connsiteX3-31" fmla="*/ 9157063 w 9157063"/>
                <a:gd name="connsiteY3-32" fmla="*/ 3225230 h 3227547"/>
                <a:gd name="connsiteX0-33" fmla="*/ 0 w 9157063"/>
                <a:gd name="connsiteY0-34" fmla="*/ 141919 h 3109392"/>
                <a:gd name="connsiteX1-35" fmla="*/ 2756263 w 9157063"/>
                <a:gd name="connsiteY1-36" fmla="*/ 168045 h 3109392"/>
                <a:gd name="connsiteX2-37" fmla="*/ 5329646 w 9157063"/>
                <a:gd name="connsiteY2-38" fmla="*/ 2166662 h 3109392"/>
                <a:gd name="connsiteX3-39" fmla="*/ 9157063 w 9157063"/>
                <a:gd name="connsiteY3-40" fmla="*/ 3107188 h 3109392"/>
                <a:gd name="connsiteX0-41" fmla="*/ 0 w 9157063"/>
                <a:gd name="connsiteY0-42" fmla="*/ 189830 h 3157303"/>
                <a:gd name="connsiteX1-43" fmla="*/ 2756263 w 9157063"/>
                <a:gd name="connsiteY1-44" fmla="*/ 215956 h 3157303"/>
                <a:gd name="connsiteX2-45" fmla="*/ 5329646 w 9157063"/>
                <a:gd name="connsiteY2-46" fmla="*/ 2214573 h 3157303"/>
                <a:gd name="connsiteX3-47" fmla="*/ 9157063 w 9157063"/>
                <a:gd name="connsiteY3-48" fmla="*/ 3155099 h 3157303"/>
                <a:gd name="connsiteX0-49" fmla="*/ 0 w 9104811"/>
                <a:gd name="connsiteY0-50" fmla="*/ 391083 h 3045048"/>
                <a:gd name="connsiteX1-51" fmla="*/ 2704011 w 9104811"/>
                <a:gd name="connsiteY1-52" fmla="*/ 103701 h 3045048"/>
                <a:gd name="connsiteX2-53" fmla="*/ 5277394 w 9104811"/>
                <a:gd name="connsiteY2-54" fmla="*/ 2102318 h 3045048"/>
                <a:gd name="connsiteX3-55" fmla="*/ 9104811 w 9104811"/>
                <a:gd name="connsiteY3-56" fmla="*/ 3042844 h 3045048"/>
                <a:gd name="connsiteX0-57" fmla="*/ 0 w 9170125"/>
                <a:gd name="connsiteY0-58" fmla="*/ 401085 h 3041987"/>
                <a:gd name="connsiteX1-59" fmla="*/ 2769325 w 9170125"/>
                <a:gd name="connsiteY1-60" fmla="*/ 100640 h 3041987"/>
                <a:gd name="connsiteX2-61" fmla="*/ 5342708 w 9170125"/>
                <a:gd name="connsiteY2-62" fmla="*/ 2099257 h 3041987"/>
                <a:gd name="connsiteX3-63" fmla="*/ 9170125 w 9170125"/>
                <a:gd name="connsiteY3-64" fmla="*/ 3039783 h 3041987"/>
                <a:gd name="connsiteX0-65" fmla="*/ 0 w 9170125"/>
                <a:gd name="connsiteY0-66" fmla="*/ 401085 h 3041987"/>
                <a:gd name="connsiteX1-67" fmla="*/ 2677885 w 9170125"/>
                <a:gd name="connsiteY1-68" fmla="*/ 100640 h 3041987"/>
                <a:gd name="connsiteX2-69" fmla="*/ 5342708 w 9170125"/>
                <a:gd name="connsiteY2-70" fmla="*/ 2099257 h 3041987"/>
                <a:gd name="connsiteX3-71" fmla="*/ 9170125 w 9170125"/>
                <a:gd name="connsiteY3-72" fmla="*/ 3039783 h 3041987"/>
                <a:gd name="connsiteX0-73" fmla="*/ 0 w 9170125"/>
                <a:gd name="connsiteY0-74" fmla="*/ 468432 h 3109334"/>
                <a:gd name="connsiteX1-75" fmla="*/ 2677885 w 9170125"/>
                <a:gd name="connsiteY1-76" fmla="*/ 167987 h 3109334"/>
                <a:gd name="connsiteX2-77" fmla="*/ 5342708 w 9170125"/>
                <a:gd name="connsiteY2-78" fmla="*/ 2166604 h 3109334"/>
                <a:gd name="connsiteX3-79" fmla="*/ 9170125 w 9170125"/>
                <a:gd name="connsiteY3-80" fmla="*/ 3107130 h 3109334"/>
                <a:gd name="connsiteX0-81" fmla="*/ 0 w 9170125"/>
                <a:gd name="connsiteY0-82" fmla="*/ 406629 h 3047531"/>
                <a:gd name="connsiteX1-83" fmla="*/ 2677885 w 9170125"/>
                <a:gd name="connsiteY1-84" fmla="*/ 106184 h 3047531"/>
                <a:gd name="connsiteX2-85" fmla="*/ 5342708 w 9170125"/>
                <a:gd name="connsiteY2-86" fmla="*/ 2104801 h 3047531"/>
                <a:gd name="connsiteX3-87" fmla="*/ 9170125 w 9170125"/>
                <a:gd name="connsiteY3-88" fmla="*/ 3045327 h 3047531"/>
                <a:gd name="connsiteX0-89" fmla="*/ 0 w 9170125"/>
                <a:gd name="connsiteY0-90" fmla="*/ 414045 h 3056100"/>
                <a:gd name="connsiteX1-91" fmla="*/ 2677885 w 9170125"/>
                <a:gd name="connsiteY1-92" fmla="*/ 113600 h 3056100"/>
                <a:gd name="connsiteX2-93" fmla="*/ 5564777 w 9170125"/>
                <a:gd name="connsiteY2-94" fmla="*/ 2295097 h 3056100"/>
                <a:gd name="connsiteX3-95" fmla="*/ 9170125 w 9170125"/>
                <a:gd name="connsiteY3-96" fmla="*/ 3052743 h 3056100"/>
                <a:gd name="connsiteX0-97" fmla="*/ 0 w 9170125"/>
                <a:gd name="connsiteY0-98" fmla="*/ 414045 h 3061846"/>
                <a:gd name="connsiteX1-99" fmla="*/ 2677885 w 9170125"/>
                <a:gd name="connsiteY1-100" fmla="*/ 113600 h 3061846"/>
                <a:gd name="connsiteX2-101" fmla="*/ 5564777 w 9170125"/>
                <a:gd name="connsiteY2-102" fmla="*/ 2295097 h 3061846"/>
                <a:gd name="connsiteX3-103" fmla="*/ 9170125 w 9170125"/>
                <a:gd name="connsiteY3-104" fmla="*/ 3052743 h 3061846"/>
                <a:gd name="connsiteX0-105" fmla="*/ 0 w 9170125"/>
                <a:gd name="connsiteY0-106" fmla="*/ 410334 h 3055876"/>
                <a:gd name="connsiteX1-107" fmla="*/ 2677885 w 9170125"/>
                <a:gd name="connsiteY1-108" fmla="*/ 109889 h 3055876"/>
                <a:gd name="connsiteX2-109" fmla="*/ 5747657 w 9170125"/>
                <a:gd name="connsiteY2-110" fmla="*/ 2239135 h 3055876"/>
                <a:gd name="connsiteX3-111" fmla="*/ 9170125 w 9170125"/>
                <a:gd name="connsiteY3-112" fmla="*/ 3049032 h 3055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170125" h="3055876">
                  <a:moveTo>
                    <a:pt x="0" y="410334"/>
                  </a:moveTo>
                  <a:cubicBezTo>
                    <a:pt x="500742" y="210037"/>
                    <a:pt x="1719942" y="-194911"/>
                    <a:pt x="2677885" y="109889"/>
                  </a:cubicBezTo>
                  <a:cubicBezTo>
                    <a:pt x="3635828" y="414689"/>
                    <a:pt x="4116977" y="1501084"/>
                    <a:pt x="5747657" y="2239135"/>
                  </a:cubicBezTo>
                  <a:cubicBezTo>
                    <a:pt x="7378337" y="2977186"/>
                    <a:pt x="8181701" y="3088220"/>
                    <a:pt x="9170125" y="3049032"/>
                  </a:cubicBezTo>
                </a:path>
              </a:pathLst>
            </a:custGeom>
            <a:ln w="952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1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6"/>
            <p:cNvSpPr/>
            <p:nvPr/>
          </p:nvSpPr>
          <p:spPr>
            <a:xfrm>
              <a:off x="1" y="1982902"/>
              <a:ext cx="9118022" cy="2115339"/>
            </a:xfrm>
            <a:custGeom>
              <a:avLst/>
              <a:gdLst>
                <a:gd name="connsiteX0" fmla="*/ 0 w 9170126"/>
                <a:gd name="connsiteY0" fmla="*/ 2011680 h 2011680"/>
                <a:gd name="connsiteX1" fmla="*/ 3187337 w 9170126"/>
                <a:gd name="connsiteY1" fmla="*/ 78377 h 2011680"/>
                <a:gd name="connsiteX2" fmla="*/ 6544492 w 9170126"/>
                <a:gd name="connsiteY2" fmla="*/ 0 h 2011680"/>
                <a:gd name="connsiteX3" fmla="*/ 9170126 w 9170126"/>
                <a:gd name="connsiteY3" fmla="*/ 757645 h 2011680"/>
                <a:gd name="connsiteX0-1" fmla="*/ 0 w 9170126"/>
                <a:gd name="connsiteY0-2" fmla="*/ 2141544 h 2141544"/>
                <a:gd name="connsiteX1-3" fmla="*/ 3187337 w 9170126"/>
                <a:gd name="connsiteY1-4" fmla="*/ 208241 h 2141544"/>
                <a:gd name="connsiteX2-5" fmla="*/ 6544492 w 9170126"/>
                <a:gd name="connsiteY2-6" fmla="*/ 129864 h 2141544"/>
                <a:gd name="connsiteX3-7" fmla="*/ 9170126 w 9170126"/>
                <a:gd name="connsiteY3-8" fmla="*/ 887509 h 2141544"/>
                <a:gd name="connsiteX0-9" fmla="*/ 0 w 9170126"/>
                <a:gd name="connsiteY0-10" fmla="*/ 2141544 h 2141544"/>
                <a:gd name="connsiteX1-11" fmla="*/ 3187337 w 9170126"/>
                <a:gd name="connsiteY1-12" fmla="*/ 208241 h 2141544"/>
                <a:gd name="connsiteX2-13" fmla="*/ 6544492 w 9170126"/>
                <a:gd name="connsiteY2-14" fmla="*/ 129864 h 2141544"/>
                <a:gd name="connsiteX3-15" fmla="*/ 9170126 w 9170126"/>
                <a:gd name="connsiteY3-16" fmla="*/ 887509 h 2141544"/>
                <a:gd name="connsiteX0-17" fmla="*/ 0 w 9170126"/>
                <a:gd name="connsiteY0-18" fmla="*/ 2141544 h 2141544"/>
                <a:gd name="connsiteX1-19" fmla="*/ 3187337 w 9170126"/>
                <a:gd name="connsiteY1-20" fmla="*/ 208241 h 2141544"/>
                <a:gd name="connsiteX2-21" fmla="*/ 6544492 w 9170126"/>
                <a:gd name="connsiteY2-22" fmla="*/ 129864 h 2141544"/>
                <a:gd name="connsiteX3-23" fmla="*/ 9170126 w 9170126"/>
                <a:gd name="connsiteY3-24" fmla="*/ 887509 h 2141544"/>
                <a:gd name="connsiteX0-25" fmla="*/ 0 w 9170126"/>
                <a:gd name="connsiteY0-26" fmla="*/ 2141544 h 2141544"/>
                <a:gd name="connsiteX1-27" fmla="*/ 3187337 w 9170126"/>
                <a:gd name="connsiteY1-28" fmla="*/ 208241 h 2141544"/>
                <a:gd name="connsiteX2-29" fmla="*/ 6544492 w 9170126"/>
                <a:gd name="connsiteY2-30" fmla="*/ 129864 h 2141544"/>
                <a:gd name="connsiteX3-31" fmla="*/ 9170126 w 9170126"/>
                <a:gd name="connsiteY3-32" fmla="*/ 887509 h 2141544"/>
                <a:gd name="connsiteX0-33" fmla="*/ 0 w 9170126"/>
                <a:gd name="connsiteY0-34" fmla="*/ 2141544 h 2141544"/>
                <a:gd name="connsiteX1-35" fmla="*/ 3187337 w 9170126"/>
                <a:gd name="connsiteY1-36" fmla="*/ 208241 h 2141544"/>
                <a:gd name="connsiteX2-37" fmla="*/ 6544492 w 9170126"/>
                <a:gd name="connsiteY2-38" fmla="*/ 129864 h 2141544"/>
                <a:gd name="connsiteX3-39" fmla="*/ 9170126 w 9170126"/>
                <a:gd name="connsiteY3-40" fmla="*/ 887509 h 2141544"/>
                <a:gd name="connsiteX0-41" fmla="*/ 0 w 9170126"/>
                <a:gd name="connsiteY0-42" fmla="*/ 2141544 h 2141544"/>
                <a:gd name="connsiteX1-43" fmla="*/ 3187337 w 9170126"/>
                <a:gd name="connsiteY1-44" fmla="*/ 208241 h 2141544"/>
                <a:gd name="connsiteX2-45" fmla="*/ 6544492 w 9170126"/>
                <a:gd name="connsiteY2-46" fmla="*/ 129864 h 2141544"/>
                <a:gd name="connsiteX3-47" fmla="*/ 9170126 w 9170126"/>
                <a:gd name="connsiteY3-48" fmla="*/ 887509 h 2141544"/>
                <a:gd name="connsiteX0-49" fmla="*/ 0 w 9170126"/>
                <a:gd name="connsiteY0-50" fmla="*/ 2141544 h 2141544"/>
                <a:gd name="connsiteX1-51" fmla="*/ 3187337 w 9170126"/>
                <a:gd name="connsiteY1-52" fmla="*/ 208241 h 2141544"/>
                <a:gd name="connsiteX2-53" fmla="*/ 6544492 w 9170126"/>
                <a:gd name="connsiteY2-54" fmla="*/ 129864 h 2141544"/>
                <a:gd name="connsiteX3-55" fmla="*/ 9170126 w 9170126"/>
                <a:gd name="connsiteY3-56" fmla="*/ 887509 h 2141544"/>
                <a:gd name="connsiteX0-57" fmla="*/ 0 w 9170126"/>
                <a:gd name="connsiteY0-58" fmla="*/ 2170260 h 2170260"/>
                <a:gd name="connsiteX1-59" fmla="*/ 3187337 w 9170126"/>
                <a:gd name="connsiteY1-60" fmla="*/ 236957 h 2170260"/>
                <a:gd name="connsiteX2-61" fmla="*/ 6531429 w 9170126"/>
                <a:gd name="connsiteY2-62" fmla="*/ 106328 h 2170260"/>
                <a:gd name="connsiteX3-63" fmla="*/ 9170126 w 9170126"/>
                <a:gd name="connsiteY3-64" fmla="*/ 916225 h 2170260"/>
                <a:gd name="connsiteX0-65" fmla="*/ 0 w 9170126"/>
                <a:gd name="connsiteY0-66" fmla="*/ 2155389 h 2155389"/>
                <a:gd name="connsiteX1-67" fmla="*/ 3187337 w 9170126"/>
                <a:gd name="connsiteY1-68" fmla="*/ 222086 h 2155389"/>
                <a:gd name="connsiteX2-69" fmla="*/ 6531429 w 9170126"/>
                <a:gd name="connsiteY2-70" fmla="*/ 91457 h 2155389"/>
                <a:gd name="connsiteX3-71" fmla="*/ 9170126 w 9170126"/>
                <a:gd name="connsiteY3-72" fmla="*/ 901354 h 2155389"/>
                <a:gd name="connsiteX0-73" fmla="*/ 0 w 9170126"/>
                <a:gd name="connsiteY0-74" fmla="*/ 2127427 h 2127427"/>
                <a:gd name="connsiteX1-75" fmla="*/ 2834640 w 9170126"/>
                <a:gd name="connsiteY1-76" fmla="*/ 285564 h 2127427"/>
                <a:gd name="connsiteX2-77" fmla="*/ 6531429 w 9170126"/>
                <a:gd name="connsiteY2-78" fmla="*/ 63495 h 2127427"/>
                <a:gd name="connsiteX3-79" fmla="*/ 9170126 w 9170126"/>
                <a:gd name="connsiteY3-80" fmla="*/ 873392 h 2127427"/>
                <a:gd name="connsiteX0-81" fmla="*/ 0 w 9170126"/>
                <a:gd name="connsiteY0-82" fmla="*/ 2127427 h 2127427"/>
                <a:gd name="connsiteX1-83" fmla="*/ 2834640 w 9170126"/>
                <a:gd name="connsiteY1-84" fmla="*/ 285564 h 2127427"/>
                <a:gd name="connsiteX2-85" fmla="*/ 6531429 w 9170126"/>
                <a:gd name="connsiteY2-86" fmla="*/ 63495 h 2127427"/>
                <a:gd name="connsiteX3-87" fmla="*/ 9170126 w 9170126"/>
                <a:gd name="connsiteY3-88" fmla="*/ 873392 h 2127427"/>
                <a:gd name="connsiteX0-89" fmla="*/ 0 w 9170126"/>
                <a:gd name="connsiteY0-90" fmla="*/ 2127427 h 2127427"/>
                <a:gd name="connsiteX1-91" fmla="*/ 2834640 w 9170126"/>
                <a:gd name="connsiteY1-92" fmla="*/ 285564 h 2127427"/>
                <a:gd name="connsiteX2-93" fmla="*/ 6531429 w 9170126"/>
                <a:gd name="connsiteY2-94" fmla="*/ 63495 h 2127427"/>
                <a:gd name="connsiteX3-95" fmla="*/ 9170126 w 9170126"/>
                <a:gd name="connsiteY3-96" fmla="*/ 873392 h 21274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170126" h="2127427">
                  <a:moveTo>
                    <a:pt x="0" y="2127427"/>
                  </a:moveTo>
                  <a:cubicBezTo>
                    <a:pt x="291737" y="1757313"/>
                    <a:pt x="1746069" y="629553"/>
                    <a:pt x="2834640" y="285564"/>
                  </a:cubicBezTo>
                  <a:cubicBezTo>
                    <a:pt x="3923211" y="-58425"/>
                    <a:pt x="5475515" y="-34476"/>
                    <a:pt x="6531429" y="63495"/>
                  </a:cubicBezTo>
                  <a:cubicBezTo>
                    <a:pt x="7587343" y="161466"/>
                    <a:pt x="8477795" y="516341"/>
                    <a:pt x="9170126" y="873392"/>
                  </a:cubicBezTo>
                </a:path>
              </a:pathLst>
            </a:custGeom>
            <a:ln w="952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1">
                <a:solidFill>
                  <a:prstClr val="black"/>
                </a:solidFill>
              </a:endParaRPr>
            </a:p>
          </p:txBody>
        </p:sp>
        <p:sp>
          <p:nvSpPr>
            <p:cNvPr id="7" name="椭圆 7"/>
            <p:cNvSpPr/>
            <p:nvPr/>
          </p:nvSpPr>
          <p:spPr>
            <a:xfrm>
              <a:off x="3117272" y="2097990"/>
              <a:ext cx="155865" cy="155865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1" dirty="0">
                <a:solidFill>
                  <a:prstClr val="white"/>
                </a:solidFill>
              </a:endParaRPr>
            </a:p>
          </p:txBody>
        </p:sp>
        <p:sp>
          <p:nvSpPr>
            <p:cNvPr id="8" name="椭圆 8"/>
            <p:cNvSpPr/>
            <p:nvPr/>
          </p:nvSpPr>
          <p:spPr>
            <a:xfrm>
              <a:off x="5676033" y="3968354"/>
              <a:ext cx="155865" cy="1558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1">
                <a:solidFill>
                  <a:prstClr val="black"/>
                </a:solidFill>
              </a:endParaRPr>
            </a:p>
          </p:txBody>
        </p:sp>
      </p:grp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8955C593-1365-47E4-8227-E80788052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94" y="843701"/>
            <a:ext cx="2192389" cy="21207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8DA453CB-F202-4428-BD92-118831A73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31" y="2953992"/>
            <a:ext cx="1974587" cy="16580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FFDBDEDA-8A43-4442-9DEC-0DF5DC17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7834" y="2208730"/>
            <a:ext cx="2105629" cy="22175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357A4474-4791-4D2D-B15B-BE9DF33132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125" y="2654371"/>
            <a:ext cx="1876747" cy="17225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BA6692E2-0006-48F6-B658-A124C70BA9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1578" y="5026851"/>
            <a:ext cx="1749137" cy="1803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47E7E6DA-9ED6-460C-A82C-661A5D8665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658" y="835994"/>
            <a:ext cx="2403859" cy="20895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B3B802BF-219E-4510-983F-A74F551BE5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294" y="5668874"/>
            <a:ext cx="1299323" cy="1144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746FB038-9F30-4413-ADB0-672FD1D2A6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1288" y="4357835"/>
            <a:ext cx="1924291" cy="16800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55D50FC2-0197-41BA-9924-1833BC2D1A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300" y="2974006"/>
            <a:ext cx="1882911" cy="24196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1FADB980-044E-4B99-9289-1FC58DCA84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1588" y="4653007"/>
            <a:ext cx="1147351" cy="12822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6E3CFD89-0209-44CE-B63D-DFBC6493B1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312" y="138659"/>
            <a:ext cx="1711596" cy="16546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E0A40809-9C2A-48D0-A0B3-93419B61FA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50709" y="1750523"/>
            <a:ext cx="1409620" cy="1599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80483524-0353-4979-AA4C-B42327FF66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59815" y="4159276"/>
            <a:ext cx="1476756" cy="1272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AA1E83EC-DD8D-42E6-AD79-3D2F3E2F165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33157" y="143048"/>
            <a:ext cx="1450253" cy="17832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39DD9065-61F0-40CF-A7CE-D46F908DE03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27121" y="1957105"/>
            <a:ext cx="1183253" cy="11386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314BFF34-D570-4CD5-89C9-596C6D17939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81524" y="5467621"/>
            <a:ext cx="1472671" cy="13688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826E1996-3B13-4513-BFDE-970F483E856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67848" y="1933007"/>
            <a:ext cx="1694545" cy="17332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048B339A-0875-41FC-A588-2A5061C0ABF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9134" y="3642930"/>
            <a:ext cx="1240924" cy="1184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4AF4CDF9-5357-477F-B5F1-CC56133A738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66246" y="4573821"/>
            <a:ext cx="2106240" cy="21315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45E4A116-6D21-42B8-A2EE-1A7B523076A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75151" y="5417781"/>
            <a:ext cx="1266084" cy="14365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9916FD3E-B428-497F-BB2D-BE039650BFA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19446" y="4349341"/>
            <a:ext cx="1329629" cy="13184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FAC0F5D2-7770-45CB-995B-F03E166D082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56987" y="5391206"/>
            <a:ext cx="1282527" cy="14477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6F539EAF-9BCE-4F5E-945E-8D9AE1161B2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571058" y="156946"/>
            <a:ext cx="1280293" cy="1400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60364046-1FE7-40B7-A10D-5641A957E9A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56974" y="842573"/>
            <a:ext cx="1355155" cy="16074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id="{AE4A1D50-6A9F-455B-ACF2-6D174187DBF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82642" y="1706433"/>
            <a:ext cx="1086963" cy="1331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16C5817A-FCE1-4B9A-B706-C37045163A5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13242" y="4134070"/>
            <a:ext cx="1347091" cy="16225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80EEE61A-EBF9-4F7B-A48C-0BCB73E958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602996" y="5540009"/>
            <a:ext cx="1200799" cy="12113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0D5B9463-1383-445C-8B08-4268B5CA280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5534" y="5392808"/>
            <a:ext cx="1111179" cy="1346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6" name="Рисунок 135">
            <a:extLst>
              <a:ext uri="{FF2B5EF4-FFF2-40B4-BE49-F238E27FC236}">
                <a16:creationId xmlns:a16="http://schemas.microsoft.com/office/drawing/2014/main" id="{9ED1385A-6EA2-4768-B796-A556D9B6E82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186064" y="3287105"/>
            <a:ext cx="920376" cy="1183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3FF498DF-BE61-4B0E-BFF9-FB11720F8F9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643997" y="4222759"/>
            <a:ext cx="824487" cy="12690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0" name="Рисунок 139">
            <a:extLst>
              <a:ext uri="{FF2B5EF4-FFF2-40B4-BE49-F238E27FC236}">
                <a16:creationId xmlns:a16="http://schemas.microsoft.com/office/drawing/2014/main" id="{E4F943F4-858C-4370-87B7-F43411F66DD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172430" y="1831301"/>
            <a:ext cx="843347" cy="9543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5" name="Рисунок 144">
            <a:extLst>
              <a:ext uri="{FF2B5EF4-FFF2-40B4-BE49-F238E27FC236}">
                <a16:creationId xmlns:a16="http://schemas.microsoft.com/office/drawing/2014/main" id="{064BC726-4D5A-42EB-8058-40B93A6E313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935398" y="152157"/>
            <a:ext cx="1091355" cy="1475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083B4BB9-9A8A-48E3-84FA-8DCBB8955FF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153998" y="141104"/>
            <a:ext cx="1318537" cy="17133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A0160069-B520-45F3-BD03-F74DD0D4B9C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608397" y="5798467"/>
            <a:ext cx="832535" cy="851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id="{66D2F7C1-623D-4E5A-9676-844FC35D78E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050099" y="791779"/>
            <a:ext cx="1156212" cy="1331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3" name="Рисунок 152">
            <a:extLst>
              <a:ext uri="{FF2B5EF4-FFF2-40B4-BE49-F238E27FC236}">
                <a16:creationId xmlns:a16="http://schemas.microsoft.com/office/drawing/2014/main" id="{7C26FFA0-F353-491F-9366-A8347AF51CB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063941" y="2973644"/>
            <a:ext cx="981096" cy="1236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49673725-2DFA-4318-8C85-282FA3EEA48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909811" y="5805411"/>
            <a:ext cx="728335" cy="98349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0AF88D7-E680-4801-9D4B-E190F1AA9E27}"/>
              </a:ext>
            </a:extLst>
          </p:cNvPr>
          <p:cNvGrpSpPr/>
          <p:nvPr/>
        </p:nvGrpSpPr>
        <p:grpSpPr>
          <a:xfrm>
            <a:off x="263352" y="113725"/>
            <a:ext cx="4873964" cy="723688"/>
            <a:chOff x="225823" y="234824"/>
            <a:chExt cx="4873964" cy="723688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12386353-6D83-4100-A6E3-C27D0BA505EC}"/>
                </a:ext>
              </a:extLst>
            </p:cNvPr>
            <p:cNvGrpSpPr/>
            <p:nvPr/>
          </p:nvGrpSpPr>
          <p:grpSpPr>
            <a:xfrm>
              <a:off x="225823" y="234824"/>
              <a:ext cx="4863980" cy="723688"/>
              <a:chOff x="225823" y="257040"/>
              <a:chExt cx="4863980" cy="723688"/>
            </a:xfrm>
          </p:grpSpPr>
          <p:pic>
            <p:nvPicPr>
              <p:cNvPr id="44" name="Shape 91">
                <a:extLst>
                  <a:ext uri="{FF2B5EF4-FFF2-40B4-BE49-F238E27FC236}">
                    <a16:creationId xmlns:a16="http://schemas.microsoft.com/office/drawing/2014/main" id="{503130B1-3B7E-4AED-8A0D-046A2A700311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4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1">
                        <a14:imgEffect>
                          <a14:artisticGlowEdges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889"/>
              <a:stretch/>
            </p:blipFill>
            <p:spPr bwMode="auto">
              <a:xfrm>
                <a:off x="225823" y="257040"/>
                <a:ext cx="821732" cy="723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CEED1F-3E75-4735-AD16-A2B6AA4B52B5}"/>
                  </a:ext>
                </a:extLst>
              </p:cNvPr>
              <p:cNvSpPr txBox="1"/>
              <p:nvPr/>
            </p:nvSpPr>
            <p:spPr>
              <a:xfrm>
                <a:off x="1084802" y="286363"/>
                <a:ext cx="40050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b="1" dirty="0">
                    <a:solidFill>
                      <a:schemeClr val="accent1">
                        <a:lumMod val="75000"/>
                      </a:schemeClr>
                    </a:solidFill>
                  </a:rPr>
                  <a:t>Письма поддержки</a:t>
                </a:r>
              </a:p>
            </p:txBody>
          </p:sp>
        </p:grp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E27E417A-557A-4EB2-8D69-9097FB5F44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78783" y="836712"/>
              <a:ext cx="3921004" cy="0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409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Ultimate"/>
          <p:cNvSpPr>
            <a:spLocks noChangeArrowheads="1"/>
          </p:cNvSpPr>
          <p:nvPr/>
        </p:nvSpPr>
        <p:spPr bwMode="auto">
          <a:xfrm>
            <a:off x="6766695" y="1424827"/>
            <a:ext cx="403955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гибкий инструмент для системной управляемой работы по психодиагностике и профориентации</a:t>
            </a:r>
          </a:p>
        </p:txBody>
      </p:sp>
      <p:sp>
        <p:nvSpPr>
          <p:cNvPr id="21" name="Ultimate">
            <a:extLst>
              <a:ext uri="{FF2B5EF4-FFF2-40B4-BE49-F238E27FC236}">
                <a16:creationId xmlns:a16="http://schemas.microsoft.com/office/drawing/2014/main" id="{A40E84B2-E97E-436D-9A88-3696A0DC7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395" y="1100981"/>
            <a:ext cx="40395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E7C2C81-5222-49B8-B2A5-1C588F61C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2564904"/>
            <a:ext cx="3827872" cy="1512168"/>
          </a:xfrm>
          <a:prstGeom prst="rect">
            <a:avLst/>
          </a:prstGeom>
        </p:spPr>
      </p:pic>
      <p:sp>
        <p:nvSpPr>
          <p:cNvPr id="30" name="Ultimate">
            <a:extLst>
              <a:ext uri="{FF2B5EF4-FFF2-40B4-BE49-F238E27FC236}">
                <a16:creationId xmlns:a16="http://schemas.microsoft.com/office/drawing/2014/main" id="{43B53EDD-0E79-42DF-96C1-27729456B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4775954"/>
            <a:ext cx="5311232" cy="167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3200" b="1" dirty="0">
                <a:solidFill>
                  <a:srgbClr val="574C8F"/>
                </a:solidFill>
              </a:rPr>
              <a:t>ЛУЧШАЯ ПРАКТИКА 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574C8F"/>
                </a:solidFill>
              </a:rPr>
              <a:t>в номинации Цифровые решения для содействия занятости молодежи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A43A44-F36B-4B30-BAB0-18C700FCD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5" t="2692" r="3740" b="1420"/>
          <a:stretch/>
        </p:blipFill>
        <p:spPr>
          <a:xfrm>
            <a:off x="7510579" y="411244"/>
            <a:ext cx="4418069" cy="64021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860D782-2615-48BC-9F54-94C9AA37B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1" y="411244"/>
            <a:ext cx="6120680" cy="121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5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40">
        <p:fade/>
      </p:transition>
    </mc:Choice>
    <mc:Fallback xmlns="">
      <p:transition spd="med" advTm="124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BFD8A606-5539-4C55-9D9C-E61D58F5197F}"/>
              </a:ext>
            </a:extLst>
          </p:cNvPr>
          <p:cNvSpPr/>
          <p:nvPr/>
        </p:nvSpPr>
        <p:spPr>
          <a:xfrm>
            <a:off x="-96233" y="1"/>
            <a:ext cx="3361428" cy="68494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62" name="Dashed circle"/>
          <p:cNvSpPr/>
          <p:nvPr/>
        </p:nvSpPr>
        <p:spPr>
          <a:xfrm>
            <a:off x="4613090" y="245534"/>
            <a:ext cx="6365876" cy="6283325"/>
          </a:xfrm>
          <a:prstGeom prst="ellipse">
            <a:avLst/>
          </a:prstGeom>
          <a:noFill/>
          <a:ln w="12700" cap="rnd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63" name="Circle under S"/>
          <p:cNvSpPr>
            <a:spLocks noChangeArrowheads="1"/>
          </p:cNvSpPr>
          <p:nvPr/>
        </p:nvSpPr>
        <p:spPr bwMode="auto">
          <a:xfrm>
            <a:off x="4902015" y="679519"/>
            <a:ext cx="1236136" cy="1236133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164" name="Circle under W"/>
          <p:cNvSpPr>
            <a:spLocks noChangeArrowheads="1"/>
          </p:cNvSpPr>
          <p:nvPr/>
        </p:nvSpPr>
        <p:spPr bwMode="auto">
          <a:xfrm>
            <a:off x="8951199" y="448735"/>
            <a:ext cx="1236136" cy="1236133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65" name="Circle under T"/>
          <p:cNvSpPr>
            <a:spLocks noChangeArrowheads="1"/>
          </p:cNvSpPr>
          <p:nvPr/>
        </p:nvSpPr>
        <p:spPr bwMode="auto">
          <a:xfrm>
            <a:off x="9374532" y="5039784"/>
            <a:ext cx="1236136" cy="1236133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66" name="Circle under O"/>
          <p:cNvSpPr>
            <a:spLocks noChangeArrowheads="1"/>
          </p:cNvSpPr>
          <p:nvPr/>
        </p:nvSpPr>
        <p:spPr bwMode="auto">
          <a:xfrm>
            <a:off x="4878520" y="5005918"/>
            <a:ext cx="1236136" cy="1236133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648192" y="1705966"/>
            <a:ext cx="779059" cy="28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867" dirty="0">
                <a:latin typeface="Arial" pitchFamily="34" charset="0"/>
                <a:cs typeface="Arial" pitchFamily="34" charset="0"/>
              </a:rPr>
              <a:t>анализ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681282" y="4109604"/>
            <a:ext cx="1853584" cy="28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867" dirty="0">
                <a:latin typeface="Arial" panose="020B0604020202020204" pitchFamily="34" charset="0"/>
                <a:cs typeface="Arial" panose="020B0604020202020204" pitchFamily="34" charset="0"/>
              </a:rPr>
              <a:t>трудоустройство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7943667" y="3399736"/>
            <a:ext cx="1896866" cy="28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867" dirty="0">
                <a:latin typeface="Arial" panose="020B0604020202020204" pitchFamily="34" charset="0"/>
                <a:cs typeface="Arial" panose="020B0604020202020204" pitchFamily="34" charset="0"/>
              </a:rPr>
              <a:t>профориентация</a:t>
            </a:r>
          </a:p>
        </p:txBody>
      </p:sp>
      <p:sp>
        <p:nvSpPr>
          <p:cNvPr id="1049" name="Cirlce W"/>
          <p:cNvSpPr>
            <a:spLocks noChangeArrowheads="1"/>
          </p:cNvSpPr>
          <p:nvPr/>
        </p:nvSpPr>
        <p:spPr bwMode="auto">
          <a:xfrm>
            <a:off x="9457084" y="556685"/>
            <a:ext cx="1020233" cy="1020233"/>
          </a:xfrm>
          <a:prstGeom prst="ellipse">
            <a:avLst/>
          </a:prstGeom>
          <a:noFill/>
          <a:ln w="12700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050" name="Cirlce T"/>
          <p:cNvSpPr>
            <a:spLocks noChangeArrowheads="1"/>
          </p:cNvSpPr>
          <p:nvPr/>
        </p:nvSpPr>
        <p:spPr bwMode="auto">
          <a:xfrm>
            <a:off x="9490950" y="5147734"/>
            <a:ext cx="1020233" cy="1020233"/>
          </a:xfrm>
          <a:prstGeom prst="ellipse">
            <a:avLst/>
          </a:prstGeom>
          <a:noFill/>
          <a:ln w="12700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051" name="Cirlce O"/>
          <p:cNvSpPr>
            <a:spLocks noChangeArrowheads="1"/>
          </p:cNvSpPr>
          <p:nvPr/>
        </p:nvSpPr>
        <p:spPr bwMode="auto">
          <a:xfrm>
            <a:off x="5009968" y="5113868"/>
            <a:ext cx="1020233" cy="1020233"/>
          </a:xfrm>
          <a:prstGeom prst="ellipse">
            <a:avLst/>
          </a:prstGeom>
          <a:noFill/>
          <a:ln w="12700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052" name="Cirlce S"/>
          <p:cNvSpPr>
            <a:spLocks noChangeArrowheads="1"/>
          </p:cNvSpPr>
          <p:nvPr/>
        </p:nvSpPr>
        <p:spPr bwMode="auto">
          <a:xfrm>
            <a:off x="5018434" y="666752"/>
            <a:ext cx="1020233" cy="1020233"/>
          </a:xfrm>
          <a:prstGeom prst="ellipse">
            <a:avLst/>
          </a:prstGeom>
          <a:noFill/>
          <a:ln w="12700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grpSp>
        <p:nvGrpSpPr>
          <p:cNvPr id="167" name="Little circles for S"/>
          <p:cNvGrpSpPr/>
          <p:nvPr/>
        </p:nvGrpSpPr>
        <p:grpSpPr>
          <a:xfrm>
            <a:off x="5109449" y="757767"/>
            <a:ext cx="922867" cy="922867"/>
            <a:chOff x="2613025" y="612775"/>
            <a:chExt cx="692150" cy="692150"/>
          </a:xfrm>
        </p:grpSpPr>
        <p:sp>
          <p:nvSpPr>
            <p:cNvPr id="1076" name="Oval 52"/>
            <p:cNvSpPr>
              <a:spLocks noChangeArrowheads="1"/>
            </p:cNvSpPr>
            <p:nvPr/>
          </p:nvSpPr>
          <p:spPr bwMode="auto">
            <a:xfrm>
              <a:off x="3254375" y="612775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02" name="Oval 78"/>
            <p:cNvSpPr>
              <a:spLocks noChangeArrowheads="1"/>
            </p:cNvSpPr>
            <p:nvPr/>
          </p:nvSpPr>
          <p:spPr bwMode="auto">
            <a:xfrm>
              <a:off x="2613025" y="1254125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70" name="Little circles for O"/>
          <p:cNvGrpSpPr/>
          <p:nvPr/>
        </p:nvGrpSpPr>
        <p:grpSpPr>
          <a:xfrm>
            <a:off x="5100983" y="5120217"/>
            <a:ext cx="922867" cy="922867"/>
            <a:chOff x="2613025" y="3840163"/>
            <a:chExt cx="692150" cy="692150"/>
          </a:xfrm>
        </p:grpSpPr>
        <p:sp>
          <p:nvSpPr>
            <p:cNvPr id="1101" name="Oval 77"/>
            <p:cNvSpPr>
              <a:spLocks noChangeArrowheads="1"/>
            </p:cNvSpPr>
            <p:nvPr/>
          </p:nvSpPr>
          <p:spPr bwMode="auto">
            <a:xfrm>
              <a:off x="2613025" y="3840163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27" name="Oval 103"/>
            <p:cNvSpPr>
              <a:spLocks noChangeArrowheads="1"/>
            </p:cNvSpPr>
            <p:nvPr/>
          </p:nvSpPr>
          <p:spPr bwMode="auto">
            <a:xfrm>
              <a:off x="3254375" y="4481513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68" name="Little circles for W"/>
          <p:cNvGrpSpPr/>
          <p:nvPr/>
        </p:nvGrpSpPr>
        <p:grpSpPr>
          <a:xfrm>
            <a:off x="9463433" y="647700"/>
            <a:ext cx="922867" cy="922867"/>
            <a:chOff x="5840413" y="612775"/>
            <a:chExt cx="692150" cy="692150"/>
          </a:xfrm>
        </p:grpSpPr>
        <p:sp>
          <p:nvSpPr>
            <p:cNvPr id="1077" name="Oval 53"/>
            <p:cNvSpPr>
              <a:spLocks noChangeArrowheads="1"/>
            </p:cNvSpPr>
            <p:nvPr/>
          </p:nvSpPr>
          <p:spPr bwMode="auto">
            <a:xfrm>
              <a:off x="5840413" y="612775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1" name="Oval 127"/>
            <p:cNvSpPr>
              <a:spLocks noChangeArrowheads="1"/>
            </p:cNvSpPr>
            <p:nvPr/>
          </p:nvSpPr>
          <p:spPr bwMode="auto">
            <a:xfrm>
              <a:off x="6481763" y="1254125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69" name="Little circles for T"/>
          <p:cNvGrpSpPr/>
          <p:nvPr/>
        </p:nvGrpSpPr>
        <p:grpSpPr>
          <a:xfrm>
            <a:off x="9497300" y="5154084"/>
            <a:ext cx="922867" cy="922867"/>
            <a:chOff x="5840413" y="3840163"/>
            <a:chExt cx="692150" cy="692150"/>
          </a:xfrm>
        </p:grpSpPr>
        <p:sp>
          <p:nvSpPr>
            <p:cNvPr id="1126" name="Oval 102"/>
            <p:cNvSpPr>
              <a:spLocks noChangeArrowheads="1"/>
            </p:cNvSpPr>
            <p:nvPr/>
          </p:nvSpPr>
          <p:spPr bwMode="auto">
            <a:xfrm>
              <a:off x="5840413" y="4481513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2" name="Oval 128"/>
            <p:cNvSpPr>
              <a:spLocks noChangeArrowheads="1"/>
            </p:cNvSpPr>
            <p:nvPr/>
          </p:nvSpPr>
          <p:spPr bwMode="auto">
            <a:xfrm>
              <a:off x="6481763" y="3840163"/>
              <a:ext cx="50800" cy="508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57" name="Secondary lines"/>
          <p:cNvGrpSpPr/>
          <p:nvPr/>
        </p:nvGrpSpPr>
        <p:grpSpPr>
          <a:xfrm>
            <a:off x="5100984" y="859825"/>
            <a:ext cx="5384373" cy="5058376"/>
            <a:chOff x="2790825" y="790575"/>
            <a:chExt cx="3563938" cy="3563938"/>
          </a:xfrm>
        </p:grpSpPr>
        <p:sp>
          <p:nvSpPr>
            <p:cNvPr id="1153" name="Freeform 129"/>
            <p:cNvSpPr>
              <a:spLocks/>
            </p:cNvSpPr>
            <p:nvPr/>
          </p:nvSpPr>
          <p:spPr bwMode="auto">
            <a:xfrm>
              <a:off x="4899025" y="819150"/>
              <a:ext cx="220663" cy="57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38"/>
                </a:cxn>
              </a:cxnLst>
              <a:rect l="0" t="0" r="r" b="b"/>
              <a:pathLst>
                <a:path w="147" h="38">
                  <a:moveTo>
                    <a:pt x="0" y="0"/>
                  </a:moveTo>
                  <a:cubicBezTo>
                    <a:pt x="50" y="10"/>
                    <a:pt x="99" y="22"/>
                    <a:pt x="147" y="38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4" name="Freeform 130"/>
            <p:cNvSpPr>
              <a:spLocks/>
            </p:cNvSpPr>
            <p:nvPr/>
          </p:nvSpPr>
          <p:spPr bwMode="auto">
            <a:xfrm>
              <a:off x="4494213" y="790575"/>
              <a:ext cx="258763" cy="952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2" y="0"/>
                </a:cxn>
                <a:cxn ang="0">
                  <a:pos x="172" y="6"/>
                </a:cxn>
              </a:cxnLst>
              <a:rect l="0" t="0" r="r" b="b"/>
              <a:pathLst>
                <a:path w="172" h="6">
                  <a:moveTo>
                    <a:pt x="0" y="1"/>
                  </a:moveTo>
                  <a:cubicBezTo>
                    <a:pt x="17" y="0"/>
                    <a:pt x="35" y="0"/>
                    <a:pt x="52" y="0"/>
                  </a:cubicBezTo>
                  <a:cubicBezTo>
                    <a:pt x="92" y="0"/>
                    <a:pt x="132" y="2"/>
                    <a:pt x="172" y="6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5" name="Freeform 131"/>
            <p:cNvSpPr>
              <a:spLocks/>
            </p:cNvSpPr>
            <p:nvPr/>
          </p:nvSpPr>
          <p:spPr bwMode="auto">
            <a:xfrm>
              <a:off x="4338638" y="798513"/>
              <a:ext cx="65088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3" y="0"/>
                </a:cxn>
              </a:cxnLst>
              <a:rect l="0" t="0" r="r" b="b"/>
              <a:pathLst>
                <a:path w="43" h="5">
                  <a:moveTo>
                    <a:pt x="0" y="5"/>
                  </a:moveTo>
                  <a:cubicBezTo>
                    <a:pt x="14" y="3"/>
                    <a:pt x="29" y="1"/>
                    <a:pt x="43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6" name="Freeform 132"/>
            <p:cNvSpPr>
              <a:spLocks/>
            </p:cNvSpPr>
            <p:nvPr/>
          </p:nvSpPr>
          <p:spPr bwMode="auto">
            <a:xfrm>
              <a:off x="3763963" y="819150"/>
              <a:ext cx="484188" cy="16510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323" y="0"/>
                </a:cxn>
              </a:cxnLst>
              <a:rect l="0" t="0" r="r" b="b"/>
              <a:pathLst>
                <a:path w="323" h="110">
                  <a:moveTo>
                    <a:pt x="0" y="110"/>
                  </a:moveTo>
                  <a:cubicBezTo>
                    <a:pt x="100" y="59"/>
                    <a:pt x="209" y="21"/>
                    <a:pt x="323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7" name="Freeform 133"/>
            <p:cNvSpPr>
              <a:spLocks/>
            </p:cNvSpPr>
            <p:nvPr/>
          </p:nvSpPr>
          <p:spPr bwMode="auto">
            <a:xfrm>
              <a:off x="4816475" y="798513"/>
              <a:ext cx="17463" cy="1905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5" y="0"/>
                </a:cxn>
                <a:cxn ang="0">
                  <a:pos x="12" y="6"/>
                </a:cxn>
                <a:cxn ang="0">
                  <a:pos x="7" y="12"/>
                </a:cxn>
                <a:cxn ang="0">
                  <a:pos x="0" y="7"/>
                </a:cxn>
              </a:cxnLst>
              <a:rect l="0" t="0" r="r" b="b"/>
              <a:pathLst>
                <a:path w="12" h="13">
                  <a:moveTo>
                    <a:pt x="0" y="7"/>
                  </a:moveTo>
                  <a:cubicBezTo>
                    <a:pt x="0" y="4"/>
                    <a:pt x="2" y="1"/>
                    <a:pt x="5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9"/>
                    <a:pt x="10" y="12"/>
                    <a:pt x="7" y="12"/>
                  </a:cubicBezTo>
                  <a:cubicBezTo>
                    <a:pt x="3" y="13"/>
                    <a:pt x="0" y="10"/>
                    <a:pt x="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8" name="Freeform 134"/>
            <p:cNvSpPr>
              <a:spLocks/>
            </p:cNvSpPr>
            <p:nvPr/>
          </p:nvSpPr>
          <p:spPr bwMode="auto">
            <a:xfrm>
              <a:off x="5153025" y="881063"/>
              <a:ext cx="19050" cy="1905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5" y="0"/>
                </a:cxn>
                <a:cxn ang="0">
                  <a:pos x="12" y="6"/>
                </a:cxn>
                <a:cxn ang="0">
                  <a:pos x="7" y="12"/>
                </a:cxn>
                <a:cxn ang="0">
                  <a:pos x="0" y="7"/>
                </a:cxn>
              </a:cxnLst>
              <a:rect l="0" t="0" r="r" b="b"/>
              <a:pathLst>
                <a:path w="12" h="13">
                  <a:moveTo>
                    <a:pt x="0" y="7"/>
                  </a:moveTo>
                  <a:cubicBezTo>
                    <a:pt x="0" y="4"/>
                    <a:pt x="2" y="1"/>
                    <a:pt x="5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9"/>
                    <a:pt x="10" y="12"/>
                    <a:pt x="7" y="12"/>
                  </a:cubicBezTo>
                  <a:cubicBezTo>
                    <a:pt x="4" y="13"/>
                    <a:pt x="1" y="10"/>
                    <a:pt x="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9" name="Freeform 135"/>
            <p:cNvSpPr>
              <a:spLocks/>
            </p:cNvSpPr>
            <p:nvPr/>
          </p:nvSpPr>
          <p:spPr bwMode="auto">
            <a:xfrm>
              <a:off x="2819400" y="2025650"/>
              <a:ext cx="57150" cy="220663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38" y="0"/>
                </a:cxn>
              </a:cxnLst>
              <a:rect l="0" t="0" r="r" b="b"/>
              <a:pathLst>
                <a:path w="38" h="147">
                  <a:moveTo>
                    <a:pt x="0" y="147"/>
                  </a:moveTo>
                  <a:cubicBezTo>
                    <a:pt x="10" y="97"/>
                    <a:pt x="22" y="48"/>
                    <a:pt x="38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0" name="Freeform 136"/>
            <p:cNvSpPr>
              <a:spLocks/>
            </p:cNvSpPr>
            <p:nvPr/>
          </p:nvSpPr>
          <p:spPr bwMode="auto">
            <a:xfrm>
              <a:off x="2790825" y="2392363"/>
              <a:ext cx="9525" cy="258763"/>
            </a:xfrm>
            <a:custGeom>
              <a:avLst/>
              <a:gdLst/>
              <a:ahLst/>
              <a:cxnLst>
                <a:cxn ang="0">
                  <a:pos x="1" y="172"/>
                </a:cxn>
                <a:cxn ang="0">
                  <a:pos x="0" y="120"/>
                </a:cxn>
                <a:cxn ang="0">
                  <a:pos x="6" y="0"/>
                </a:cxn>
              </a:cxnLst>
              <a:rect l="0" t="0" r="r" b="b"/>
              <a:pathLst>
                <a:path w="6" h="172">
                  <a:moveTo>
                    <a:pt x="1" y="172"/>
                  </a:moveTo>
                  <a:cubicBezTo>
                    <a:pt x="0" y="155"/>
                    <a:pt x="0" y="137"/>
                    <a:pt x="0" y="120"/>
                  </a:cubicBezTo>
                  <a:cubicBezTo>
                    <a:pt x="0" y="80"/>
                    <a:pt x="2" y="40"/>
                    <a:pt x="6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1" name="Freeform 137"/>
            <p:cNvSpPr>
              <a:spLocks/>
            </p:cNvSpPr>
            <p:nvPr/>
          </p:nvSpPr>
          <p:spPr bwMode="auto">
            <a:xfrm>
              <a:off x="2798763" y="2741613"/>
              <a:ext cx="7938" cy="65088"/>
            </a:xfrm>
            <a:custGeom>
              <a:avLst/>
              <a:gdLst/>
              <a:ahLst/>
              <a:cxnLst>
                <a:cxn ang="0">
                  <a:pos x="5" y="43"/>
                </a:cxn>
                <a:cxn ang="0">
                  <a:pos x="0" y="0"/>
                </a:cxn>
              </a:cxnLst>
              <a:rect l="0" t="0" r="r" b="b"/>
              <a:pathLst>
                <a:path w="5" h="43">
                  <a:moveTo>
                    <a:pt x="5" y="43"/>
                  </a:moveTo>
                  <a:cubicBezTo>
                    <a:pt x="3" y="29"/>
                    <a:pt x="1" y="14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2" name="Freeform 138"/>
            <p:cNvSpPr>
              <a:spLocks/>
            </p:cNvSpPr>
            <p:nvPr/>
          </p:nvSpPr>
          <p:spPr bwMode="auto">
            <a:xfrm>
              <a:off x="2819400" y="2897188"/>
              <a:ext cx="165100" cy="484188"/>
            </a:xfrm>
            <a:custGeom>
              <a:avLst/>
              <a:gdLst/>
              <a:ahLst/>
              <a:cxnLst>
                <a:cxn ang="0">
                  <a:pos x="110" y="323"/>
                </a:cxn>
                <a:cxn ang="0">
                  <a:pos x="0" y="0"/>
                </a:cxn>
              </a:cxnLst>
              <a:rect l="0" t="0" r="r" b="b"/>
              <a:pathLst>
                <a:path w="110" h="323">
                  <a:moveTo>
                    <a:pt x="110" y="323"/>
                  </a:moveTo>
                  <a:cubicBezTo>
                    <a:pt x="59" y="223"/>
                    <a:pt x="21" y="114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3" name="Freeform 139"/>
            <p:cNvSpPr>
              <a:spLocks/>
            </p:cNvSpPr>
            <p:nvPr/>
          </p:nvSpPr>
          <p:spPr bwMode="auto">
            <a:xfrm>
              <a:off x="2798763" y="2311400"/>
              <a:ext cx="19050" cy="17463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2" y="5"/>
                </a:cxn>
                <a:cxn ang="0">
                  <a:pos x="7" y="12"/>
                </a:cxn>
              </a:cxnLst>
              <a:rect l="0" t="0" r="r" b="b"/>
              <a:pathLst>
                <a:path w="13" h="12">
                  <a:moveTo>
                    <a:pt x="7" y="12"/>
                  </a:moveTo>
                  <a:cubicBezTo>
                    <a:pt x="4" y="12"/>
                    <a:pt x="1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3" y="9"/>
                    <a:pt x="10" y="12"/>
                    <a:pt x="7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4" name="Freeform 140"/>
            <p:cNvSpPr>
              <a:spLocks/>
            </p:cNvSpPr>
            <p:nvPr/>
          </p:nvSpPr>
          <p:spPr bwMode="auto">
            <a:xfrm>
              <a:off x="2881313" y="1973263"/>
              <a:ext cx="19050" cy="19050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2" y="5"/>
                </a:cxn>
                <a:cxn ang="0">
                  <a:pos x="7" y="12"/>
                </a:cxn>
              </a:cxnLst>
              <a:rect l="0" t="0" r="r" b="b"/>
              <a:pathLst>
                <a:path w="13" h="12">
                  <a:moveTo>
                    <a:pt x="7" y="12"/>
                  </a:moveTo>
                  <a:cubicBezTo>
                    <a:pt x="4" y="12"/>
                    <a:pt x="1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3" y="8"/>
                    <a:pt x="10" y="11"/>
                    <a:pt x="7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5" name="Freeform 141"/>
            <p:cNvSpPr>
              <a:spLocks/>
            </p:cNvSpPr>
            <p:nvPr/>
          </p:nvSpPr>
          <p:spPr bwMode="auto">
            <a:xfrm>
              <a:off x="4025900" y="4268788"/>
              <a:ext cx="220663" cy="57150"/>
            </a:xfrm>
            <a:custGeom>
              <a:avLst/>
              <a:gdLst/>
              <a:ahLst/>
              <a:cxnLst>
                <a:cxn ang="0">
                  <a:pos x="147" y="38"/>
                </a:cxn>
                <a:cxn ang="0">
                  <a:pos x="0" y="0"/>
                </a:cxn>
              </a:cxnLst>
              <a:rect l="0" t="0" r="r" b="b"/>
              <a:pathLst>
                <a:path w="147" h="38">
                  <a:moveTo>
                    <a:pt x="147" y="38"/>
                  </a:moveTo>
                  <a:cubicBezTo>
                    <a:pt x="97" y="28"/>
                    <a:pt x="48" y="16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6" name="Freeform 142"/>
            <p:cNvSpPr>
              <a:spLocks/>
            </p:cNvSpPr>
            <p:nvPr/>
          </p:nvSpPr>
          <p:spPr bwMode="auto">
            <a:xfrm>
              <a:off x="4392613" y="4344988"/>
              <a:ext cx="258763" cy="9525"/>
            </a:xfrm>
            <a:custGeom>
              <a:avLst/>
              <a:gdLst/>
              <a:ahLst/>
              <a:cxnLst>
                <a:cxn ang="0">
                  <a:pos x="172" y="5"/>
                </a:cxn>
                <a:cxn ang="0">
                  <a:pos x="120" y="6"/>
                </a:cxn>
                <a:cxn ang="0">
                  <a:pos x="0" y="0"/>
                </a:cxn>
              </a:cxnLst>
              <a:rect l="0" t="0" r="r" b="b"/>
              <a:pathLst>
                <a:path w="172" h="6">
                  <a:moveTo>
                    <a:pt x="172" y="5"/>
                  </a:moveTo>
                  <a:cubicBezTo>
                    <a:pt x="155" y="6"/>
                    <a:pt x="137" y="6"/>
                    <a:pt x="120" y="6"/>
                  </a:cubicBezTo>
                  <a:cubicBezTo>
                    <a:pt x="80" y="6"/>
                    <a:pt x="40" y="4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7" name="Freeform 143"/>
            <p:cNvSpPr>
              <a:spLocks/>
            </p:cNvSpPr>
            <p:nvPr/>
          </p:nvSpPr>
          <p:spPr bwMode="auto">
            <a:xfrm>
              <a:off x="4741863" y="4338638"/>
              <a:ext cx="65088" cy="7938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5"/>
                </a:cxn>
              </a:cxnLst>
              <a:rect l="0" t="0" r="r" b="b"/>
              <a:pathLst>
                <a:path w="43" h="5">
                  <a:moveTo>
                    <a:pt x="43" y="0"/>
                  </a:moveTo>
                  <a:cubicBezTo>
                    <a:pt x="29" y="2"/>
                    <a:pt x="14" y="4"/>
                    <a:pt x="0" y="5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8" name="Freeform 144"/>
            <p:cNvSpPr>
              <a:spLocks/>
            </p:cNvSpPr>
            <p:nvPr/>
          </p:nvSpPr>
          <p:spPr bwMode="auto">
            <a:xfrm>
              <a:off x="4897438" y="4160838"/>
              <a:ext cx="484188" cy="165100"/>
            </a:xfrm>
            <a:custGeom>
              <a:avLst/>
              <a:gdLst/>
              <a:ahLst/>
              <a:cxnLst>
                <a:cxn ang="0">
                  <a:pos x="323" y="0"/>
                </a:cxn>
                <a:cxn ang="0">
                  <a:pos x="0" y="110"/>
                </a:cxn>
              </a:cxnLst>
              <a:rect l="0" t="0" r="r" b="b"/>
              <a:pathLst>
                <a:path w="323" h="110">
                  <a:moveTo>
                    <a:pt x="323" y="0"/>
                  </a:moveTo>
                  <a:cubicBezTo>
                    <a:pt x="223" y="51"/>
                    <a:pt x="114" y="89"/>
                    <a:pt x="0" y="110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9" name="Freeform 145"/>
            <p:cNvSpPr>
              <a:spLocks/>
            </p:cNvSpPr>
            <p:nvPr/>
          </p:nvSpPr>
          <p:spPr bwMode="auto">
            <a:xfrm>
              <a:off x="4311650" y="4327525"/>
              <a:ext cx="17463" cy="1905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7" y="13"/>
                </a:cxn>
                <a:cxn ang="0">
                  <a:pos x="0" y="7"/>
                </a:cxn>
                <a:cxn ang="0">
                  <a:pos x="5" y="1"/>
                </a:cxn>
                <a:cxn ang="0">
                  <a:pos x="12" y="6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cubicBezTo>
                    <a:pt x="12" y="9"/>
                    <a:pt x="10" y="12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9" y="0"/>
                    <a:pt x="12" y="3"/>
                    <a:pt x="12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0" name="Freeform 146"/>
            <p:cNvSpPr>
              <a:spLocks/>
            </p:cNvSpPr>
            <p:nvPr/>
          </p:nvSpPr>
          <p:spPr bwMode="auto">
            <a:xfrm>
              <a:off x="3973513" y="4244975"/>
              <a:ext cx="19050" cy="1905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7" y="13"/>
                </a:cxn>
                <a:cxn ang="0">
                  <a:pos x="0" y="7"/>
                </a:cxn>
                <a:cxn ang="0">
                  <a:pos x="5" y="1"/>
                </a:cxn>
                <a:cxn ang="0">
                  <a:pos x="12" y="6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cubicBezTo>
                    <a:pt x="12" y="9"/>
                    <a:pt x="10" y="12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8" y="0"/>
                    <a:pt x="11" y="3"/>
                    <a:pt x="12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1" name="Freeform 147"/>
            <p:cNvSpPr>
              <a:spLocks/>
            </p:cNvSpPr>
            <p:nvPr/>
          </p:nvSpPr>
          <p:spPr bwMode="auto">
            <a:xfrm>
              <a:off x="6269038" y="2898775"/>
              <a:ext cx="57150" cy="22066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147"/>
                </a:cxn>
              </a:cxnLst>
              <a:rect l="0" t="0" r="r" b="b"/>
              <a:pathLst>
                <a:path w="38" h="147">
                  <a:moveTo>
                    <a:pt x="38" y="0"/>
                  </a:moveTo>
                  <a:cubicBezTo>
                    <a:pt x="28" y="50"/>
                    <a:pt x="16" y="99"/>
                    <a:pt x="0" y="147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2" name="Freeform 148"/>
            <p:cNvSpPr>
              <a:spLocks/>
            </p:cNvSpPr>
            <p:nvPr/>
          </p:nvSpPr>
          <p:spPr bwMode="auto">
            <a:xfrm>
              <a:off x="6345238" y="2493963"/>
              <a:ext cx="9525" cy="25876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6" y="52"/>
                </a:cxn>
                <a:cxn ang="0">
                  <a:pos x="0" y="172"/>
                </a:cxn>
              </a:cxnLst>
              <a:rect l="0" t="0" r="r" b="b"/>
              <a:pathLst>
                <a:path w="6" h="172">
                  <a:moveTo>
                    <a:pt x="5" y="0"/>
                  </a:moveTo>
                  <a:cubicBezTo>
                    <a:pt x="6" y="17"/>
                    <a:pt x="6" y="35"/>
                    <a:pt x="6" y="52"/>
                  </a:cubicBezTo>
                  <a:cubicBezTo>
                    <a:pt x="6" y="92"/>
                    <a:pt x="4" y="132"/>
                    <a:pt x="0" y="172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3" name="Freeform 149"/>
            <p:cNvSpPr>
              <a:spLocks/>
            </p:cNvSpPr>
            <p:nvPr/>
          </p:nvSpPr>
          <p:spPr bwMode="auto">
            <a:xfrm>
              <a:off x="6338888" y="2338388"/>
              <a:ext cx="7938" cy="650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3"/>
                </a:cxn>
              </a:cxnLst>
              <a:rect l="0" t="0" r="r" b="b"/>
              <a:pathLst>
                <a:path w="5" h="43">
                  <a:moveTo>
                    <a:pt x="0" y="0"/>
                  </a:moveTo>
                  <a:cubicBezTo>
                    <a:pt x="2" y="14"/>
                    <a:pt x="4" y="29"/>
                    <a:pt x="5" y="43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4" name="Freeform 150"/>
            <p:cNvSpPr>
              <a:spLocks/>
            </p:cNvSpPr>
            <p:nvPr/>
          </p:nvSpPr>
          <p:spPr bwMode="auto">
            <a:xfrm>
              <a:off x="6161088" y="1763713"/>
              <a:ext cx="165100" cy="4841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323"/>
                </a:cxn>
              </a:cxnLst>
              <a:rect l="0" t="0" r="r" b="b"/>
              <a:pathLst>
                <a:path w="110" h="323">
                  <a:moveTo>
                    <a:pt x="0" y="0"/>
                  </a:moveTo>
                  <a:cubicBezTo>
                    <a:pt x="51" y="100"/>
                    <a:pt x="89" y="209"/>
                    <a:pt x="110" y="323"/>
                  </a:cubicBezTo>
                </a:path>
              </a:pathLst>
            </a:custGeom>
            <a:noFill/>
            <a:ln w="127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5" name="Freeform 151"/>
            <p:cNvSpPr>
              <a:spLocks/>
            </p:cNvSpPr>
            <p:nvPr/>
          </p:nvSpPr>
          <p:spPr bwMode="auto">
            <a:xfrm>
              <a:off x="6327775" y="2816225"/>
              <a:ext cx="19050" cy="1746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3" y="5"/>
                </a:cxn>
                <a:cxn ang="0">
                  <a:pos x="7" y="12"/>
                </a:cxn>
                <a:cxn ang="0">
                  <a:pos x="1" y="7"/>
                </a:cxn>
                <a:cxn ang="0">
                  <a:pos x="6" y="0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cubicBezTo>
                    <a:pt x="9" y="0"/>
                    <a:pt x="12" y="2"/>
                    <a:pt x="13" y="5"/>
                  </a:cubicBezTo>
                  <a:cubicBezTo>
                    <a:pt x="13" y="9"/>
                    <a:pt x="11" y="12"/>
                    <a:pt x="7" y="12"/>
                  </a:cubicBezTo>
                  <a:cubicBezTo>
                    <a:pt x="4" y="12"/>
                    <a:pt x="1" y="10"/>
                    <a:pt x="1" y="7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6" name="Freeform 152"/>
            <p:cNvSpPr>
              <a:spLocks/>
            </p:cNvSpPr>
            <p:nvPr/>
          </p:nvSpPr>
          <p:spPr bwMode="auto">
            <a:xfrm>
              <a:off x="6245225" y="3152775"/>
              <a:ext cx="19050" cy="190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3" y="5"/>
                </a:cxn>
                <a:cxn ang="0">
                  <a:pos x="7" y="12"/>
                </a:cxn>
                <a:cxn ang="0">
                  <a:pos x="1" y="7"/>
                </a:cxn>
                <a:cxn ang="0">
                  <a:pos x="6" y="0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cubicBezTo>
                    <a:pt x="9" y="0"/>
                    <a:pt x="12" y="2"/>
                    <a:pt x="13" y="5"/>
                  </a:cubicBezTo>
                  <a:cubicBezTo>
                    <a:pt x="13" y="9"/>
                    <a:pt x="11" y="12"/>
                    <a:pt x="7" y="12"/>
                  </a:cubicBezTo>
                  <a:cubicBezTo>
                    <a:pt x="4" y="12"/>
                    <a:pt x="1" y="10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1177" name="Body T"/>
          <p:cNvSpPr>
            <a:spLocks/>
          </p:cNvSpPr>
          <p:nvPr/>
        </p:nvSpPr>
        <p:spPr bwMode="auto">
          <a:xfrm>
            <a:off x="7778567" y="3022601"/>
            <a:ext cx="2548587" cy="2656417"/>
          </a:xfrm>
          <a:custGeom>
            <a:avLst/>
            <a:gdLst/>
            <a:ahLst/>
            <a:cxnLst>
              <a:cxn ang="0">
                <a:pos x="826" y="930"/>
              </a:cxn>
              <a:cxn ang="0">
                <a:pos x="1092" y="204"/>
              </a:cxn>
              <a:cxn ang="0">
                <a:pos x="1074" y="0"/>
              </a:cxn>
              <a:cxn ang="0">
                <a:pos x="0" y="0"/>
              </a:cxn>
              <a:cxn ang="0">
                <a:pos x="0" y="1328"/>
              </a:cxn>
              <a:cxn ang="0">
                <a:pos x="694" y="1062"/>
              </a:cxn>
              <a:cxn ang="0">
                <a:pos x="826" y="1062"/>
              </a:cxn>
              <a:cxn ang="0">
                <a:pos x="826" y="930"/>
              </a:cxn>
            </a:cxnLst>
            <a:rect l="0" t="0" r="r" b="b"/>
            <a:pathLst>
              <a:path w="1092" h="1328">
                <a:moveTo>
                  <a:pt x="826" y="930"/>
                </a:moveTo>
                <a:cubicBezTo>
                  <a:pt x="992" y="734"/>
                  <a:pt x="1092" y="481"/>
                  <a:pt x="1092" y="204"/>
                </a:cubicBezTo>
                <a:cubicBezTo>
                  <a:pt x="1092" y="134"/>
                  <a:pt x="1086" y="66"/>
                  <a:pt x="107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28"/>
                  <a:pt x="0" y="1328"/>
                  <a:pt x="0" y="1328"/>
                </a:cubicBezTo>
                <a:cubicBezTo>
                  <a:pt x="264" y="1320"/>
                  <a:pt x="506" y="1222"/>
                  <a:pt x="694" y="1062"/>
                </a:cubicBezTo>
                <a:cubicBezTo>
                  <a:pt x="826" y="1062"/>
                  <a:pt x="826" y="1062"/>
                  <a:pt x="826" y="1062"/>
                </a:cubicBezTo>
                <a:lnTo>
                  <a:pt x="826" y="930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178" name="Body O"/>
          <p:cNvSpPr>
            <a:spLocks/>
          </p:cNvSpPr>
          <p:nvPr/>
        </p:nvSpPr>
        <p:spPr bwMode="auto">
          <a:xfrm>
            <a:off x="5372552" y="3966633"/>
            <a:ext cx="2276899" cy="1712384"/>
          </a:xfrm>
          <a:custGeom>
            <a:avLst/>
            <a:gdLst/>
            <a:ahLst/>
            <a:cxnLst>
              <a:cxn ang="0">
                <a:pos x="1060" y="0"/>
              </a:cxn>
              <a:cxn ang="0">
                <a:pos x="0" y="0"/>
              </a:cxn>
              <a:cxn ang="0">
                <a:pos x="234" y="458"/>
              </a:cxn>
              <a:cxn ang="0">
                <a:pos x="234" y="590"/>
              </a:cxn>
              <a:cxn ang="0">
                <a:pos x="366" y="590"/>
              </a:cxn>
              <a:cxn ang="0">
                <a:pos x="1060" y="856"/>
              </a:cxn>
              <a:cxn ang="0">
                <a:pos x="1060" y="0"/>
              </a:cxn>
            </a:cxnLst>
            <a:rect l="0" t="0" r="r" b="b"/>
            <a:pathLst>
              <a:path w="1060" h="856">
                <a:moveTo>
                  <a:pt x="1060" y="0"/>
                </a:moveTo>
                <a:cubicBezTo>
                  <a:pt x="0" y="0"/>
                  <a:pt x="0" y="0"/>
                  <a:pt x="0" y="0"/>
                </a:cubicBezTo>
                <a:cubicBezTo>
                  <a:pt x="42" y="171"/>
                  <a:pt x="123" y="327"/>
                  <a:pt x="234" y="458"/>
                </a:cubicBezTo>
                <a:cubicBezTo>
                  <a:pt x="234" y="590"/>
                  <a:pt x="234" y="590"/>
                  <a:pt x="234" y="590"/>
                </a:cubicBezTo>
                <a:cubicBezTo>
                  <a:pt x="366" y="590"/>
                  <a:pt x="366" y="590"/>
                  <a:pt x="366" y="590"/>
                </a:cubicBezTo>
                <a:cubicBezTo>
                  <a:pt x="554" y="750"/>
                  <a:pt x="796" y="848"/>
                  <a:pt x="1060" y="856"/>
                </a:cubicBezTo>
                <a:lnTo>
                  <a:pt x="1060" y="0"/>
                </a:lnTo>
                <a:close/>
              </a:path>
            </a:pathLst>
          </a:custGeom>
          <a:noFill/>
          <a:ln w="12700" cap="rnd">
            <a:solidFill>
              <a:schemeClr val="accent4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179" name="Body W"/>
          <p:cNvSpPr>
            <a:spLocks/>
          </p:cNvSpPr>
          <p:nvPr/>
        </p:nvSpPr>
        <p:spPr bwMode="auto">
          <a:xfrm>
            <a:off x="7774336" y="1058335"/>
            <a:ext cx="2480733" cy="1808556"/>
          </a:xfrm>
          <a:custGeom>
            <a:avLst/>
            <a:gdLst/>
            <a:ahLst/>
            <a:cxnLst>
              <a:cxn ang="0">
                <a:pos x="826" y="398"/>
              </a:cxn>
              <a:cxn ang="0">
                <a:pos x="826" y="266"/>
              </a:cxn>
              <a:cxn ang="0">
                <a:pos x="694" y="266"/>
              </a:cxn>
              <a:cxn ang="0">
                <a:pos x="0" y="0"/>
              </a:cxn>
              <a:cxn ang="0">
                <a:pos x="0" y="856"/>
              </a:cxn>
              <a:cxn ang="0">
                <a:pos x="1060" y="856"/>
              </a:cxn>
              <a:cxn ang="0">
                <a:pos x="826" y="398"/>
              </a:cxn>
            </a:cxnLst>
            <a:rect l="0" t="0" r="r" b="b"/>
            <a:pathLst>
              <a:path w="1060" h="856">
                <a:moveTo>
                  <a:pt x="826" y="398"/>
                </a:moveTo>
                <a:cubicBezTo>
                  <a:pt x="826" y="266"/>
                  <a:pt x="826" y="266"/>
                  <a:pt x="826" y="266"/>
                </a:cubicBezTo>
                <a:cubicBezTo>
                  <a:pt x="694" y="266"/>
                  <a:pt x="694" y="266"/>
                  <a:pt x="694" y="266"/>
                </a:cubicBezTo>
                <a:cubicBezTo>
                  <a:pt x="506" y="106"/>
                  <a:pt x="264" y="8"/>
                  <a:pt x="0" y="0"/>
                </a:cubicBezTo>
                <a:cubicBezTo>
                  <a:pt x="0" y="856"/>
                  <a:pt x="0" y="856"/>
                  <a:pt x="0" y="856"/>
                </a:cubicBezTo>
                <a:cubicBezTo>
                  <a:pt x="1060" y="856"/>
                  <a:pt x="1060" y="856"/>
                  <a:pt x="1060" y="856"/>
                </a:cubicBezTo>
                <a:cubicBezTo>
                  <a:pt x="1018" y="685"/>
                  <a:pt x="937" y="529"/>
                  <a:pt x="826" y="398"/>
                </a:cubicBezTo>
                <a:close/>
              </a:path>
            </a:pathLst>
          </a:custGeom>
          <a:noFill/>
          <a:ln w="12700" cap="rnd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180" name="Body S"/>
          <p:cNvSpPr>
            <a:spLocks/>
          </p:cNvSpPr>
          <p:nvPr/>
        </p:nvSpPr>
        <p:spPr bwMode="auto">
          <a:xfrm>
            <a:off x="5319622" y="1058335"/>
            <a:ext cx="2329828" cy="2779184"/>
          </a:xfrm>
          <a:custGeom>
            <a:avLst/>
            <a:gdLst/>
            <a:ahLst/>
            <a:cxnLst>
              <a:cxn ang="0">
                <a:pos x="398" y="266"/>
              </a:cxn>
              <a:cxn ang="0">
                <a:pos x="266" y="266"/>
              </a:cxn>
              <a:cxn ang="0">
                <a:pos x="266" y="398"/>
              </a:cxn>
              <a:cxn ang="0">
                <a:pos x="0" y="1124"/>
              </a:cxn>
              <a:cxn ang="0">
                <a:pos x="18" y="1328"/>
              </a:cxn>
              <a:cxn ang="0">
                <a:pos x="1092" y="1328"/>
              </a:cxn>
              <a:cxn ang="0">
                <a:pos x="1092" y="0"/>
              </a:cxn>
              <a:cxn ang="0">
                <a:pos x="398" y="266"/>
              </a:cxn>
            </a:cxnLst>
            <a:rect l="0" t="0" r="r" b="b"/>
            <a:pathLst>
              <a:path w="1092" h="1328">
                <a:moveTo>
                  <a:pt x="398" y="266"/>
                </a:moveTo>
                <a:cubicBezTo>
                  <a:pt x="266" y="266"/>
                  <a:pt x="266" y="266"/>
                  <a:pt x="266" y="266"/>
                </a:cubicBezTo>
                <a:cubicBezTo>
                  <a:pt x="266" y="398"/>
                  <a:pt x="266" y="398"/>
                  <a:pt x="266" y="398"/>
                </a:cubicBezTo>
                <a:cubicBezTo>
                  <a:pt x="100" y="594"/>
                  <a:pt x="0" y="847"/>
                  <a:pt x="0" y="1124"/>
                </a:cubicBezTo>
                <a:cubicBezTo>
                  <a:pt x="0" y="1194"/>
                  <a:pt x="6" y="1262"/>
                  <a:pt x="18" y="1328"/>
                </a:cubicBezTo>
                <a:cubicBezTo>
                  <a:pt x="1092" y="1328"/>
                  <a:pt x="1092" y="1328"/>
                  <a:pt x="1092" y="1328"/>
                </a:cubicBezTo>
                <a:cubicBezTo>
                  <a:pt x="1092" y="0"/>
                  <a:pt x="1092" y="0"/>
                  <a:pt x="1092" y="0"/>
                </a:cubicBezTo>
                <a:cubicBezTo>
                  <a:pt x="828" y="8"/>
                  <a:pt x="586" y="106"/>
                  <a:pt x="398" y="266"/>
                </a:cubicBezTo>
                <a:close/>
              </a:path>
            </a:pathLst>
          </a:custGeom>
          <a:noFill/>
          <a:ln w="12700" cap="rnd">
            <a:solidFill>
              <a:schemeClr val="accent5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6" name="S text">
            <a:extLst>
              <a:ext uri="{FF2B5EF4-FFF2-40B4-BE49-F238E27FC236}">
                <a16:creationId xmlns:a16="http://schemas.microsoft.com/office/drawing/2014/main" id="{7C1B60CE-9A68-4DB1-89F3-71C474FC042C}"/>
              </a:ext>
            </a:extLst>
          </p:cNvPr>
          <p:cNvSpPr/>
          <p:nvPr/>
        </p:nvSpPr>
        <p:spPr>
          <a:xfrm>
            <a:off x="5492992" y="2036166"/>
            <a:ext cx="2095077" cy="1735801"/>
          </a:xfrm>
          <a:custGeom>
            <a:avLst/>
            <a:gdLst>
              <a:gd name="connsiteX0" fmla="*/ 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0 w 1385889"/>
              <a:gd name="connsiteY4" fmla="*/ 0 h 1301851"/>
              <a:gd name="connsiteX0" fmla="*/ 37338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373380 w 1385889"/>
              <a:gd name="connsiteY4" fmla="*/ 0 h 130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889" h="1301851">
                <a:moveTo>
                  <a:pt x="373380" y="0"/>
                </a:moveTo>
                <a:lnTo>
                  <a:pt x="1385889" y="0"/>
                </a:lnTo>
                <a:lnTo>
                  <a:pt x="1385889" y="1301851"/>
                </a:lnTo>
                <a:lnTo>
                  <a:pt x="0" y="1301851"/>
                </a:lnTo>
                <a:lnTo>
                  <a:pt x="37338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dirty="0">
                <a:solidFill>
                  <a:schemeClr val="tx1"/>
                </a:solidFill>
              </a:rPr>
              <a:t>тестирование по результатам которого они получат информацию и рекомендации для получение наиболее актуальной и значимой для них государственной услуги</a:t>
            </a:r>
          </a:p>
        </p:txBody>
      </p:sp>
      <p:sp>
        <p:nvSpPr>
          <p:cNvPr id="106" name="W text">
            <a:extLst>
              <a:ext uri="{FF2B5EF4-FFF2-40B4-BE49-F238E27FC236}">
                <a16:creationId xmlns:a16="http://schemas.microsoft.com/office/drawing/2014/main" id="{C0F1C2B3-BB70-4C7A-B173-E275CE66A74E}"/>
              </a:ext>
            </a:extLst>
          </p:cNvPr>
          <p:cNvSpPr/>
          <p:nvPr/>
        </p:nvSpPr>
        <p:spPr>
          <a:xfrm flipH="1">
            <a:off x="7708916" y="1467962"/>
            <a:ext cx="1681057" cy="1735801"/>
          </a:xfrm>
          <a:custGeom>
            <a:avLst/>
            <a:gdLst>
              <a:gd name="connsiteX0" fmla="*/ 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0 w 1385889"/>
              <a:gd name="connsiteY4" fmla="*/ 0 h 1301851"/>
              <a:gd name="connsiteX0" fmla="*/ 37338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373380 w 1385889"/>
              <a:gd name="connsiteY4" fmla="*/ 0 h 130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889" h="1301851">
                <a:moveTo>
                  <a:pt x="373380" y="0"/>
                </a:moveTo>
                <a:lnTo>
                  <a:pt x="1385889" y="0"/>
                </a:lnTo>
                <a:lnTo>
                  <a:pt x="1385889" y="1301851"/>
                </a:lnTo>
                <a:lnTo>
                  <a:pt x="0" y="1301851"/>
                </a:lnTo>
                <a:lnTo>
                  <a:pt x="37338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подбор  и оказание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МОТИВАЦИЯ к ТРУДУ</a:t>
            </a:r>
          </a:p>
        </p:txBody>
      </p:sp>
      <p:sp>
        <p:nvSpPr>
          <p:cNvPr id="107" name="O text">
            <a:extLst>
              <a:ext uri="{FF2B5EF4-FFF2-40B4-BE49-F238E27FC236}">
                <a16:creationId xmlns:a16="http://schemas.microsoft.com/office/drawing/2014/main" id="{2D0324ED-5ECC-46CC-856C-F42533D77EB8}"/>
              </a:ext>
            </a:extLst>
          </p:cNvPr>
          <p:cNvSpPr/>
          <p:nvPr/>
        </p:nvSpPr>
        <p:spPr>
          <a:xfrm>
            <a:off x="5964583" y="4273417"/>
            <a:ext cx="1623485" cy="1735801"/>
          </a:xfrm>
          <a:custGeom>
            <a:avLst/>
            <a:gdLst>
              <a:gd name="connsiteX0" fmla="*/ 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0 w 1385889"/>
              <a:gd name="connsiteY4" fmla="*/ 0 h 1301851"/>
              <a:gd name="connsiteX0" fmla="*/ 37338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373380 w 1385889"/>
              <a:gd name="connsiteY4" fmla="*/ 0 h 130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889" h="1301851">
                <a:moveTo>
                  <a:pt x="373380" y="0"/>
                </a:moveTo>
                <a:lnTo>
                  <a:pt x="1385889" y="0"/>
                </a:lnTo>
                <a:lnTo>
                  <a:pt x="1385889" y="1301851"/>
                </a:lnTo>
                <a:lnTo>
                  <a:pt x="0" y="1301851"/>
                </a:lnTo>
                <a:lnTo>
                  <a:pt x="37338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ru-RU" sz="800" dirty="0">
              <a:solidFill>
                <a:schemeClr val="tx1"/>
              </a:solidFill>
            </a:endParaRPr>
          </a:p>
          <a:p>
            <a:pPr algn="r"/>
            <a:endParaRPr lang="ru-RU" sz="800" dirty="0">
              <a:solidFill>
                <a:schemeClr val="tx1"/>
              </a:solidFill>
            </a:endParaRPr>
          </a:p>
          <a:p>
            <a:pPr algn="r"/>
            <a:r>
              <a:rPr lang="ru-RU" sz="1200" dirty="0">
                <a:solidFill>
                  <a:schemeClr val="tx1"/>
                </a:solidFill>
              </a:rPr>
              <a:t>сопровождение на этапе адаптации</a:t>
            </a:r>
          </a:p>
        </p:txBody>
      </p:sp>
      <p:sp>
        <p:nvSpPr>
          <p:cNvPr id="110" name="T text">
            <a:extLst>
              <a:ext uri="{FF2B5EF4-FFF2-40B4-BE49-F238E27FC236}">
                <a16:creationId xmlns:a16="http://schemas.microsoft.com/office/drawing/2014/main" id="{FE91DCB2-632B-4C5E-86D3-75D3AEFAE3FC}"/>
              </a:ext>
            </a:extLst>
          </p:cNvPr>
          <p:cNvSpPr/>
          <p:nvPr/>
        </p:nvSpPr>
        <p:spPr>
          <a:xfrm flipH="1">
            <a:off x="7809888" y="3786370"/>
            <a:ext cx="2129093" cy="1144972"/>
          </a:xfrm>
          <a:custGeom>
            <a:avLst/>
            <a:gdLst>
              <a:gd name="connsiteX0" fmla="*/ 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0 w 1385889"/>
              <a:gd name="connsiteY4" fmla="*/ 0 h 1301851"/>
              <a:gd name="connsiteX0" fmla="*/ 373380 w 1385889"/>
              <a:gd name="connsiteY0" fmla="*/ 0 h 1301851"/>
              <a:gd name="connsiteX1" fmla="*/ 1385889 w 1385889"/>
              <a:gd name="connsiteY1" fmla="*/ 0 h 1301851"/>
              <a:gd name="connsiteX2" fmla="*/ 1385889 w 1385889"/>
              <a:gd name="connsiteY2" fmla="*/ 1301851 h 1301851"/>
              <a:gd name="connsiteX3" fmla="*/ 0 w 1385889"/>
              <a:gd name="connsiteY3" fmla="*/ 1301851 h 1301851"/>
              <a:gd name="connsiteX4" fmla="*/ 373380 w 1385889"/>
              <a:gd name="connsiteY4" fmla="*/ 0 h 1301851"/>
              <a:gd name="connsiteX0" fmla="*/ 0 w 1728789"/>
              <a:gd name="connsiteY0" fmla="*/ 0 h 1309471"/>
              <a:gd name="connsiteX1" fmla="*/ 1728789 w 1728789"/>
              <a:gd name="connsiteY1" fmla="*/ 7620 h 1309471"/>
              <a:gd name="connsiteX2" fmla="*/ 1728789 w 1728789"/>
              <a:gd name="connsiteY2" fmla="*/ 1309471 h 1309471"/>
              <a:gd name="connsiteX3" fmla="*/ 342900 w 1728789"/>
              <a:gd name="connsiteY3" fmla="*/ 1309471 h 1309471"/>
              <a:gd name="connsiteX4" fmla="*/ 0 w 1728789"/>
              <a:gd name="connsiteY4" fmla="*/ 0 h 1309471"/>
              <a:gd name="connsiteX0" fmla="*/ 0 w 1728789"/>
              <a:gd name="connsiteY0" fmla="*/ 0 h 1309471"/>
              <a:gd name="connsiteX1" fmla="*/ 1728789 w 1728789"/>
              <a:gd name="connsiteY1" fmla="*/ 7620 h 1309471"/>
              <a:gd name="connsiteX2" fmla="*/ 1728789 w 1728789"/>
              <a:gd name="connsiteY2" fmla="*/ 1309471 h 1309471"/>
              <a:gd name="connsiteX3" fmla="*/ 541020 w 1728789"/>
              <a:gd name="connsiteY3" fmla="*/ 1301851 h 1309471"/>
              <a:gd name="connsiteX4" fmla="*/ 0 w 1728789"/>
              <a:gd name="connsiteY4" fmla="*/ 0 h 1309471"/>
              <a:gd name="connsiteX0" fmla="*/ 0 w 1408749"/>
              <a:gd name="connsiteY0" fmla="*/ 0 h 1309471"/>
              <a:gd name="connsiteX1" fmla="*/ 1408749 w 1408749"/>
              <a:gd name="connsiteY1" fmla="*/ 7620 h 1309471"/>
              <a:gd name="connsiteX2" fmla="*/ 1408749 w 1408749"/>
              <a:gd name="connsiteY2" fmla="*/ 1309471 h 1309471"/>
              <a:gd name="connsiteX3" fmla="*/ 220980 w 1408749"/>
              <a:gd name="connsiteY3" fmla="*/ 1301851 h 1309471"/>
              <a:gd name="connsiteX4" fmla="*/ 0 w 1408749"/>
              <a:gd name="connsiteY4" fmla="*/ 0 h 1309471"/>
              <a:gd name="connsiteX0" fmla="*/ 0 w 1408749"/>
              <a:gd name="connsiteY0" fmla="*/ 0 h 1576171"/>
              <a:gd name="connsiteX1" fmla="*/ 1408749 w 1408749"/>
              <a:gd name="connsiteY1" fmla="*/ 7620 h 1576171"/>
              <a:gd name="connsiteX2" fmla="*/ 1393509 w 1408749"/>
              <a:gd name="connsiteY2" fmla="*/ 1576171 h 1576171"/>
              <a:gd name="connsiteX3" fmla="*/ 220980 w 1408749"/>
              <a:gd name="connsiteY3" fmla="*/ 1301851 h 1576171"/>
              <a:gd name="connsiteX4" fmla="*/ 0 w 1408749"/>
              <a:gd name="connsiteY4" fmla="*/ 0 h 1576171"/>
              <a:gd name="connsiteX0" fmla="*/ 0 w 1408749"/>
              <a:gd name="connsiteY0" fmla="*/ 0 h 1576171"/>
              <a:gd name="connsiteX1" fmla="*/ 1408749 w 1408749"/>
              <a:gd name="connsiteY1" fmla="*/ 7620 h 1576171"/>
              <a:gd name="connsiteX2" fmla="*/ 1393509 w 1408749"/>
              <a:gd name="connsiteY2" fmla="*/ 1576171 h 1576171"/>
              <a:gd name="connsiteX3" fmla="*/ 259080 w 1408749"/>
              <a:gd name="connsiteY3" fmla="*/ 1568551 h 1576171"/>
              <a:gd name="connsiteX4" fmla="*/ 0 w 1408749"/>
              <a:gd name="connsiteY4" fmla="*/ 0 h 157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8749" h="1576171">
                <a:moveTo>
                  <a:pt x="0" y="0"/>
                </a:moveTo>
                <a:lnTo>
                  <a:pt x="1408749" y="7620"/>
                </a:lnTo>
                <a:lnTo>
                  <a:pt x="1393509" y="1576171"/>
                </a:lnTo>
                <a:lnTo>
                  <a:pt x="259080" y="15685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00" dirty="0">
                <a:solidFill>
                  <a:schemeClr val="tx1"/>
                </a:solidFill>
              </a:rPr>
              <a:t>профессиональная ориентация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подбор профессионального обучения (переобучения)</a:t>
            </a: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D50218DD-0DE7-4ECF-97BF-92CB88D43CDE}"/>
              </a:ext>
            </a:extLst>
          </p:cNvPr>
          <p:cNvGrpSpPr/>
          <p:nvPr/>
        </p:nvGrpSpPr>
        <p:grpSpPr>
          <a:xfrm>
            <a:off x="51879" y="-8464"/>
            <a:ext cx="2935139" cy="938840"/>
            <a:chOff x="39989" y="4893"/>
            <a:chExt cx="2088094" cy="646995"/>
          </a:xfrm>
        </p:grpSpPr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563D22D8-B4EF-4A50-AEC3-FF32E58CB2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66CC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 l="32045"/>
            <a:stretch/>
          </p:blipFill>
          <p:spPr>
            <a:xfrm>
              <a:off x="635431" y="4893"/>
              <a:ext cx="1330288" cy="536446"/>
            </a:xfrm>
            <a:prstGeom prst="rect">
              <a:avLst/>
            </a:prstGeom>
          </p:spPr>
        </p:pic>
        <p:sp>
          <p:nvSpPr>
            <p:cNvPr id="82" name="TextBox 04">
              <a:extLst>
                <a:ext uri="{FF2B5EF4-FFF2-40B4-BE49-F238E27FC236}">
                  <a16:creationId xmlns:a16="http://schemas.microsoft.com/office/drawing/2014/main" id="{D74C610B-E3D5-4B0A-A6C7-AD679B6E27AF}"/>
                </a:ext>
              </a:extLst>
            </p:cNvPr>
            <p:cNvSpPr txBox="1"/>
            <p:nvPr/>
          </p:nvSpPr>
          <p:spPr>
            <a:xfrm>
              <a:off x="557757" y="397270"/>
              <a:ext cx="1570326" cy="22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533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цифровая платформа</a:t>
              </a: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7F179D96-E285-4285-890D-E361321EA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66CC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 r="68198"/>
            <a:stretch/>
          </p:blipFill>
          <p:spPr>
            <a:xfrm>
              <a:off x="39989" y="115442"/>
              <a:ext cx="622560" cy="536446"/>
            </a:xfrm>
            <a:prstGeom prst="rect">
              <a:avLst/>
            </a:prstGeom>
          </p:spPr>
        </p:pic>
      </p:grpSp>
      <p:sp>
        <p:nvSpPr>
          <p:cNvPr id="84" name="TextBox 04">
            <a:extLst>
              <a:ext uri="{FF2B5EF4-FFF2-40B4-BE49-F238E27FC236}">
                <a16:creationId xmlns:a16="http://schemas.microsoft.com/office/drawing/2014/main" id="{6AC8B942-BB76-4CA3-BCAA-6AAD3D590B11}"/>
              </a:ext>
            </a:extLst>
          </p:cNvPr>
          <p:cNvSpPr txBox="1"/>
          <p:nvPr/>
        </p:nvSpPr>
        <p:spPr>
          <a:xfrm>
            <a:off x="84883" y="1116026"/>
            <a:ext cx="222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76EA1"/>
                </a:solidFill>
              </a:rPr>
              <a:t>для Центров занятости населения</a:t>
            </a:r>
          </a:p>
        </p:txBody>
      </p:sp>
      <p:sp>
        <p:nvSpPr>
          <p:cNvPr id="86" name="TextBox 04">
            <a:extLst>
              <a:ext uri="{FF2B5EF4-FFF2-40B4-BE49-F238E27FC236}">
                <a16:creationId xmlns:a16="http://schemas.microsoft.com/office/drawing/2014/main" id="{02EF2B6F-D0ED-4354-89CE-46D23C2F6274}"/>
              </a:ext>
            </a:extLst>
          </p:cNvPr>
          <p:cNvSpPr txBox="1"/>
          <p:nvPr/>
        </p:nvSpPr>
        <p:spPr>
          <a:xfrm>
            <a:off x="51878" y="2058857"/>
            <a:ext cx="31163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76EA1"/>
                </a:solidFill>
              </a:rPr>
              <a:t>для граждан, </a:t>
            </a:r>
            <a:r>
              <a:rPr lang="ru-RU" sz="2400" b="1" dirty="0">
                <a:solidFill>
                  <a:srgbClr val="FF0000"/>
                </a:solidFill>
              </a:rPr>
              <a:t>демобилизованные из зоны СВО, </a:t>
            </a:r>
            <a:r>
              <a:rPr lang="ru-RU" sz="1600" b="1" dirty="0">
                <a:solidFill>
                  <a:srgbClr val="576EA1"/>
                </a:solidFill>
              </a:rPr>
              <a:t>нуждающиеся в получении государственных услуг службы занятости</a:t>
            </a:r>
            <a:endParaRPr lang="ru-RU" sz="1600" dirty="0">
              <a:solidFill>
                <a:srgbClr val="576EA1"/>
              </a:solidFill>
            </a:endParaRPr>
          </a:p>
          <a:p>
            <a:endParaRPr lang="ru-RU" sz="1600" dirty="0">
              <a:solidFill>
                <a:srgbClr val="576EA1"/>
              </a:solidFill>
            </a:endParaRPr>
          </a:p>
        </p:txBody>
      </p:sp>
      <p:sp>
        <p:nvSpPr>
          <p:cNvPr id="87" name="Rectangle 7">
            <a:extLst>
              <a:ext uri="{FF2B5EF4-FFF2-40B4-BE49-F238E27FC236}">
                <a16:creationId xmlns:a16="http://schemas.microsoft.com/office/drawing/2014/main" id="{3F7FE341-507C-41D6-BBE4-4417D08DA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994" y="5056298"/>
            <a:ext cx="2594277" cy="123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600"/>
              </a:spcAft>
            </a:pPr>
            <a:r>
              <a:rPr lang="ru-RU" sz="1867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Социализация 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помощью 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успешного трудоустройства</a:t>
            </a:r>
          </a:p>
        </p:txBody>
      </p:sp>
      <p:sp>
        <p:nvSpPr>
          <p:cNvPr id="88" name="Freeform 14">
            <a:extLst>
              <a:ext uri="{FF2B5EF4-FFF2-40B4-BE49-F238E27FC236}">
                <a16:creationId xmlns:a16="http://schemas.microsoft.com/office/drawing/2014/main" id="{29827C69-6062-471F-B3F6-BB629D0666D7}"/>
              </a:ext>
            </a:extLst>
          </p:cNvPr>
          <p:cNvSpPr>
            <a:spLocks/>
          </p:cNvSpPr>
          <p:nvPr/>
        </p:nvSpPr>
        <p:spPr bwMode="auto">
          <a:xfrm>
            <a:off x="-423332" y="4290352"/>
            <a:ext cx="3640483" cy="2415697"/>
          </a:xfrm>
          <a:custGeom>
            <a:avLst/>
            <a:gdLst>
              <a:gd name="T0" fmla="*/ 29 w 103"/>
              <a:gd name="T1" fmla="*/ 22 h 91"/>
              <a:gd name="T2" fmla="*/ 27 w 103"/>
              <a:gd name="T3" fmla="*/ 78 h 91"/>
              <a:gd name="T4" fmla="*/ 76 w 103"/>
              <a:gd name="T5" fmla="*/ 72 h 91"/>
              <a:gd name="T6" fmla="*/ 25 w 103"/>
              <a:gd name="T7" fmla="*/ 25 h 91"/>
              <a:gd name="T8" fmla="*/ 23 w 103"/>
              <a:gd name="T9" fmla="*/ 75 h 91"/>
              <a:gd name="T10" fmla="*/ 71 w 103"/>
              <a:gd name="T11" fmla="*/ 80 h 91"/>
              <a:gd name="T12" fmla="*/ 42 w 103"/>
              <a:gd name="T13" fmla="*/ 17 h 91"/>
              <a:gd name="T14" fmla="*/ 31 w 103"/>
              <a:gd name="T15" fmla="*/ 83 h 91"/>
              <a:gd name="T16" fmla="*/ 85 w 103"/>
              <a:gd name="T17" fmla="*/ 45 h 91"/>
              <a:gd name="T18" fmla="*/ 17 w 103"/>
              <a:gd name="T19" fmla="*/ 32 h 91"/>
              <a:gd name="T20" fmla="*/ 23 w 103"/>
              <a:gd name="T21" fmla="*/ 77 h 91"/>
              <a:gd name="T22" fmla="*/ 76 w 103"/>
              <a:gd name="T23" fmla="*/ 76 h 91"/>
              <a:gd name="T24" fmla="*/ 35 w 103"/>
              <a:gd name="T25" fmla="*/ 21 h 91"/>
              <a:gd name="T26" fmla="*/ 27 w 103"/>
              <a:gd name="T27" fmla="*/ 26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3" h="91">
                <a:moveTo>
                  <a:pt x="29" y="22"/>
                </a:moveTo>
                <a:cubicBezTo>
                  <a:pt x="12" y="36"/>
                  <a:pt x="9" y="63"/>
                  <a:pt x="27" y="78"/>
                </a:cubicBezTo>
                <a:cubicBezTo>
                  <a:pt x="42" y="91"/>
                  <a:pt x="64" y="87"/>
                  <a:pt x="76" y="72"/>
                </a:cubicBezTo>
                <a:cubicBezTo>
                  <a:pt x="100" y="42"/>
                  <a:pt x="52" y="0"/>
                  <a:pt x="25" y="25"/>
                </a:cubicBezTo>
                <a:cubicBezTo>
                  <a:pt x="11" y="39"/>
                  <a:pt x="13" y="60"/>
                  <a:pt x="23" y="75"/>
                </a:cubicBezTo>
                <a:cubicBezTo>
                  <a:pt x="33" y="90"/>
                  <a:pt x="57" y="91"/>
                  <a:pt x="71" y="80"/>
                </a:cubicBezTo>
                <a:cubicBezTo>
                  <a:pt x="101" y="59"/>
                  <a:pt x="76" y="12"/>
                  <a:pt x="42" y="17"/>
                </a:cubicBezTo>
                <a:cubicBezTo>
                  <a:pt x="13" y="22"/>
                  <a:pt x="0" y="72"/>
                  <a:pt x="31" y="83"/>
                </a:cubicBezTo>
                <a:cubicBezTo>
                  <a:pt x="55" y="91"/>
                  <a:pt x="95" y="75"/>
                  <a:pt x="85" y="45"/>
                </a:cubicBezTo>
                <a:cubicBezTo>
                  <a:pt x="75" y="16"/>
                  <a:pt x="33" y="4"/>
                  <a:pt x="17" y="32"/>
                </a:cubicBezTo>
                <a:cubicBezTo>
                  <a:pt x="9" y="45"/>
                  <a:pt x="10" y="67"/>
                  <a:pt x="23" y="77"/>
                </a:cubicBezTo>
                <a:cubicBezTo>
                  <a:pt x="37" y="88"/>
                  <a:pt x="62" y="90"/>
                  <a:pt x="76" y="76"/>
                </a:cubicBezTo>
                <a:cubicBezTo>
                  <a:pt x="103" y="50"/>
                  <a:pt x="67" y="8"/>
                  <a:pt x="35" y="21"/>
                </a:cubicBezTo>
                <a:cubicBezTo>
                  <a:pt x="32" y="22"/>
                  <a:pt x="29" y="24"/>
                  <a:pt x="27" y="26"/>
                </a:cubicBezTo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rgbClr val="1F3F57"/>
              </a:gs>
            </a:gsLst>
            <a:lin ang="2700000" scaled="1"/>
          </a:gradFill>
          <a:ln w="23813" cap="rnd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/>
          </a:p>
        </p:txBody>
      </p:sp>
      <p:grpSp>
        <p:nvGrpSpPr>
          <p:cNvPr id="89" name="New Ideas">
            <a:extLst>
              <a:ext uri="{FF2B5EF4-FFF2-40B4-BE49-F238E27FC236}">
                <a16:creationId xmlns:a16="http://schemas.microsoft.com/office/drawing/2014/main" id="{EA254235-578E-474E-9624-26EACE0B6D48}"/>
              </a:ext>
            </a:extLst>
          </p:cNvPr>
          <p:cNvGrpSpPr>
            <a:grpSpLocks noChangeAspect="1"/>
          </p:cNvGrpSpPr>
          <p:nvPr/>
        </p:nvGrpSpPr>
        <p:grpSpPr>
          <a:xfrm>
            <a:off x="5292119" y="726900"/>
            <a:ext cx="645160" cy="871219"/>
            <a:chOff x="4786313" y="711201"/>
            <a:chExt cx="403225" cy="544512"/>
          </a:xfrm>
        </p:grpSpPr>
        <p:sp>
          <p:nvSpPr>
            <p:cNvPr id="90" name="Freeform 839">
              <a:extLst>
                <a:ext uri="{FF2B5EF4-FFF2-40B4-BE49-F238E27FC236}">
                  <a16:creationId xmlns:a16="http://schemas.microsoft.com/office/drawing/2014/main" id="{BFB66EDE-CE46-49C3-8175-D3325B4C5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438" y="885826"/>
              <a:ext cx="120650" cy="144463"/>
            </a:xfrm>
            <a:custGeom>
              <a:avLst/>
              <a:gdLst/>
              <a:ahLst/>
              <a:cxnLst>
                <a:cxn ang="0">
                  <a:pos x="78" y="132"/>
                </a:cxn>
                <a:cxn ang="0">
                  <a:pos x="78" y="21"/>
                </a:cxn>
                <a:cxn ang="0">
                  <a:pos x="82" y="12"/>
                </a:cxn>
                <a:cxn ang="0">
                  <a:pos x="92" y="8"/>
                </a:cxn>
                <a:cxn ang="0">
                  <a:pos x="101" y="12"/>
                </a:cxn>
                <a:cxn ang="0">
                  <a:pos x="105" y="21"/>
                </a:cxn>
                <a:cxn ang="0">
                  <a:pos x="92" y="35"/>
                </a:cxn>
                <a:cxn ang="0">
                  <a:pos x="57" y="35"/>
                </a:cxn>
                <a:cxn ang="0">
                  <a:pos x="22" y="35"/>
                </a:cxn>
                <a:cxn ang="0">
                  <a:pos x="8" y="21"/>
                </a:cxn>
                <a:cxn ang="0">
                  <a:pos x="12" y="12"/>
                </a:cxn>
                <a:cxn ang="0">
                  <a:pos x="22" y="8"/>
                </a:cxn>
                <a:cxn ang="0">
                  <a:pos x="32" y="12"/>
                </a:cxn>
                <a:cxn ang="0">
                  <a:pos x="36" y="21"/>
                </a:cxn>
                <a:cxn ang="0">
                  <a:pos x="36" y="132"/>
                </a:cxn>
                <a:cxn ang="0">
                  <a:pos x="40" y="136"/>
                </a:cxn>
                <a:cxn ang="0">
                  <a:pos x="44" y="132"/>
                </a:cxn>
                <a:cxn ang="0">
                  <a:pos x="44" y="21"/>
                </a:cxn>
                <a:cxn ang="0">
                  <a:pos x="37" y="6"/>
                </a:cxn>
                <a:cxn ang="0">
                  <a:pos x="22" y="0"/>
                </a:cxn>
                <a:cxn ang="0">
                  <a:pos x="7" y="6"/>
                </a:cxn>
                <a:cxn ang="0">
                  <a:pos x="0" y="21"/>
                </a:cxn>
                <a:cxn ang="0">
                  <a:pos x="22" y="43"/>
                </a:cxn>
                <a:cxn ang="0">
                  <a:pos x="57" y="43"/>
                </a:cxn>
                <a:cxn ang="0">
                  <a:pos x="92" y="43"/>
                </a:cxn>
                <a:cxn ang="0">
                  <a:pos x="113" y="21"/>
                </a:cxn>
                <a:cxn ang="0">
                  <a:pos x="107" y="6"/>
                </a:cxn>
                <a:cxn ang="0">
                  <a:pos x="92" y="0"/>
                </a:cxn>
                <a:cxn ang="0">
                  <a:pos x="76" y="6"/>
                </a:cxn>
                <a:cxn ang="0">
                  <a:pos x="70" y="21"/>
                </a:cxn>
                <a:cxn ang="0">
                  <a:pos x="70" y="132"/>
                </a:cxn>
                <a:cxn ang="0">
                  <a:pos x="74" y="136"/>
                </a:cxn>
                <a:cxn ang="0">
                  <a:pos x="78" y="132"/>
                </a:cxn>
              </a:cxnLst>
              <a:rect l="0" t="0" r="r" b="b"/>
              <a:pathLst>
                <a:path w="113" h="136">
                  <a:moveTo>
                    <a:pt x="78" y="132"/>
                  </a:moveTo>
                  <a:cubicBezTo>
                    <a:pt x="78" y="21"/>
                    <a:pt x="78" y="21"/>
                    <a:pt x="78" y="21"/>
                  </a:cubicBezTo>
                  <a:cubicBezTo>
                    <a:pt x="78" y="18"/>
                    <a:pt x="79" y="14"/>
                    <a:pt x="82" y="12"/>
                  </a:cubicBezTo>
                  <a:cubicBezTo>
                    <a:pt x="85" y="9"/>
                    <a:pt x="88" y="8"/>
                    <a:pt x="92" y="8"/>
                  </a:cubicBezTo>
                  <a:cubicBezTo>
                    <a:pt x="95" y="8"/>
                    <a:pt x="99" y="9"/>
                    <a:pt x="101" y="12"/>
                  </a:cubicBezTo>
                  <a:cubicBezTo>
                    <a:pt x="104" y="14"/>
                    <a:pt x="105" y="18"/>
                    <a:pt x="105" y="21"/>
                  </a:cubicBezTo>
                  <a:cubicBezTo>
                    <a:pt x="105" y="29"/>
                    <a:pt x="99" y="35"/>
                    <a:pt x="92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5" y="35"/>
                    <a:pt x="8" y="29"/>
                    <a:pt x="8" y="21"/>
                  </a:cubicBezTo>
                  <a:cubicBezTo>
                    <a:pt x="8" y="18"/>
                    <a:pt x="10" y="14"/>
                    <a:pt x="12" y="12"/>
                  </a:cubicBezTo>
                  <a:cubicBezTo>
                    <a:pt x="15" y="9"/>
                    <a:pt x="18" y="8"/>
                    <a:pt x="22" y="8"/>
                  </a:cubicBezTo>
                  <a:cubicBezTo>
                    <a:pt x="26" y="8"/>
                    <a:pt x="29" y="9"/>
                    <a:pt x="32" y="12"/>
                  </a:cubicBezTo>
                  <a:cubicBezTo>
                    <a:pt x="34" y="14"/>
                    <a:pt x="36" y="18"/>
                    <a:pt x="36" y="21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4"/>
                    <a:pt x="38" y="136"/>
                    <a:pt x="40" y="136"/>
                  </a:cubicBezTo>
                  <a:cubicBezTo>
                    <a:pt x="42" y="136"/>
                    <a:pt x="44" y="134"/>
                    <a:pt x="44" y="13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15"/>
                    <a:pt x="41" y="10"/>
                    <a:pt x="37" y="6"/>
                  </a:cubicBezTo>
                  <a:cubicBezTo>
                    <a:pt x="33" y="2"/>
                    <a:pt x="28" y="0"/>
                    <a:pt x="22" y="0"/>
                  </a:cubicBezTo>
                  <a:cubicBezTo>
                    <a:pt x="16" y="0"/>
                    <a:pt x="11" y="2"/>
                    <a:pt x="7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33"/>
                    <a:pt x="10" y="43"/>
                    <a:pt x="22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104" y="43"/>
                    <a:pt x="113" y="33"/>
                    <a:pt x="113" y="21"/>
                  </a:cubicBezTo>
                  <a:cubicBezTo>
                    <a:pt x="113" y="15"/>
                    <a:pt x="111" y="10"/>
                    <a:pt x="107" y="6"/>
                  </a:cubicBezTo>
                  <a:cubicBezTo>
                    <a:pt x="103" y="2"/>
                    <a:pt x="97" y="0"/>
                    <a:pt x="92" y="0"/>
                  </a:cubicBezTo>
                  <a:cubicBezTo>
                    <a:pt x="86" y="0"/>
                    <a:pt x="80" y="2"/>
                    <a:pt x="76" y="6"/>
                  </a:cubicBezTo>
                  <a:cubicBezTo>
                    <a:pt x="72" y="10"/>
                    <a:pt x="70" y="15"/>
                    <a:pt x="70" y="21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4"/>
                    <a:pt x="72" y="136"/>
                    <a:pt x="74" y="136"/>
                  </a:cubicBezTo>
                  <a:cubicBezTo>
                    <a:pt x="76" y="136"/>
                    <a:pt x="78" y="134"/>
                    <a:pt x="78" y="132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1" name="Freeform 840">
              <a:extLst>
                <a:ext uri="{FF2B5EF4-FFF2-40B4-BE49-F238E27FC236}">
                  <a16:creationId xmlns:a16="http://schemas.microsoft.com/office/drawing/2014/main" id="{BCA9CBAD-5A10-4260-8F1D-39780034FA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5" y="757238"/>
              <a:ext cx="231775" cy="347663"/>
            </a:xfrm>
            <a:custGeom>
              <a:avLst/>
              <a:gdLst/>
              <a:ahLst/>
              <a:cxnLst>
                <a:cxn ang="0">
                  <a:pos x="184" y="184"/>
                </a:cxn>
                <a:cxn ang="0">
                  <a:pos x="216" y="108"/>
                </a:cxn>
                <a:cxn ang="0">
                  <a:pos x="184" y="32"/>
                </a:cxn>
                <a:cxn ang="0">
                  <a:pos x="108" y="0"/>
                </a:cxn>
                <a:cxn ang="0">
                  <a:pos x="32" y="32"/>
                </a:cxn>
                <a:cxn ang="0">
                  <a:pos x="0" y="108"/>
                </a:cxn>
                <a:cxn ang="0">
                  <a:pos x="32" y="184"/>
                </a:cxn>
                <a:cxn ang="0">
                  <a:pos x="32" y="184"/>
                </a:cxn>
                <a:cxn ang="0">
                  <a:pos x="53" y="248"/>
                </a:cxn>
                <a:cxn ang="0">
                  <a:pos x="47" y="248"/>
                </a:cxn>
                <a:cxn ang="0">
                  <a:pos x="43" y="252"/>
                </a:cxn>
                <a:cxn ang="0">
                  <a:pos x="47" y="256"/>
                </a:cxn>
                <a:cxn ang="0">
                  <a:pos x="53" y="256"/>
                </a:cxn>
                <a:cxn ang="0">
                  <a:pos x="53" y="276"/>
                </a:cxn>
                <a:cxn ang="0">
                  <a:pos x="47" y="276"/>
                </a:cxn>
                <a:cxn ang="0">
                  <a:pos x="43" y="280"/>
                </a:cxn>
                <a:cxn ang="0">
                  <a:pos x="47" y="284"/>
                </a:cxn>
                <a:cxn ang="0">
                  <a:pos x="53" y="284"/>
                </a:cxn>
                <a:cxn ang="0">
                  <a:pos x="53" y="306"/>
                </a:cxn>
                <a:cxn ang="0">
                  <a:pos x="57" y="310"/>
                </a:cxn>
                <a:cxn ang="0">
                  <a:pos x="61" y="306"/>
                </a:cxn>
                <a:cxn ang="0">
                  <a:pos x="61" y="284"/>
                </a:cxn>
                <a:cxn ang="0">
                  <a:pos x="154" y="284"/>
                </a:cxn>
                <a:cxn ang="0">
                  <a:pos x="154" y="321"/>
                </a:cxn>
                <a:cxn ang="0">
                  <a:pos x="158" y="325"/>
                </a:cxn>
                <a:cxn ang="0">
                  <a:pos x="162" y="321"/>
                </a:cxn>
                <a:cxn ang="0">
                  <a:pos x="162" y="284"/>
                </a:cxn>
                <a:cxn ang="0">
                  <a:pos x="168" y="284"/>
                </a:cxn>
                <a:cxn ang="0">
                  <a:pos x="172" y="280"/>
                </a:cxn>
                <a:cxn ang="0">
                  <a:pos x="168" y="276"/>
                </a:cxn>
                <a:cxn ang="0">
                  <a:pos x="162" y="276"/>
                </a:cxn>
                <a:cxn ang="0">
                  <a:pos x="162" y="256"/>
                </a:cxn>
                <a:cxn ang="0">
                  <a:pos x="168" y="256"/>
                </a:cxn>
                <a:cxn ang="0">
                  <a:pos x="172" y="252"/>
                </a:cxn>
                <a:cxn ang="0">
                  <a:pos x="168" y="248"/>
                </a:cxn>
                <a:cxn ang="0">
                  <a:pos x="162" y="248"/>
                </a:cxn>
                <a:cxn ang="0">
                  <a:pos x="184" y="184"/>
                </a:cxn>
                <a:cxn ang="0">
                  <a:pos x="37" y="37"/>
                </a:cxn>
                <a:cxn ang="0">
                  <a:pos x="108" y="8"/>
                </a:cxn>
                <a:cxn ang="0">
                  <a:pos x="178" y="37"/>
                </a:cxn>
                <a:cxn ang="0">
                  <a:pos x="208" y="108"/>
                </a:cxn>
                <a:cxn ang="0">
                  <a:pos x="178" y="178"/>
                </a:cxn>
                <a:cxn ang="0">
                  <a:pos x="178" y="178"/>
                </a:cxn>
                <a:cxn ang="0">
                  <a:pos x="154" y="248"/>
                </a:cxn>
                <a:cxn ang="0">
                  <a:pos x="61" y="248"/>
                </a:cxn>
                <a:cxn ang="0">
                  <a:pos x="37" y="178"/>
                </a:cxn>
                <a:cxn ang="0">
                  <a:pos x="37" y="178"/>
                </a:cxn>
                <a:cxn ang="0">
                  <a:pos x="8" y="108"/>
                </a:cxn>
                <a:cxn ang="0">
                  <a:pos x="37" y="37"/>
                </a:cxn>
                <a:cxn ang="0">
                  <a:pos x="61" y="276"/>
                </a:cxn>
                <a:cxn ang="0">
                  <a:pos x="61" y="256"/>
                </a:cxn>
                <a:cxn ang="0">
                  <a:pos x="154" y="256"/>
                </a:cxn>
                <a:cxn ang="0">
                  <a:pos x="154" y="276"/>
                </a:cxn>
                <a:cxn ang="0">
                  <a:pos x="61" y="276"/>
                </a:cxn>
              </a:cxnLst>
              <a:rect l="0" t="0" r="r" b="b"/>
              <a:pathLst>
                <a:path w="216" h="325">
                  <a:moveTo>
                    <a:pt x="184" y="184"/>
                  </a:moveTo>
                  <a:cubicBezTo>
                    <a:pt x="204" y="164"/>
                    <a:pt x="216" y="137"/>
                    <a:pt x="216" y="108"/>
                  </a:cubicBezTo>
                  <a:cubicBezTo>
                    <a:pt x="216" y="79"/>
                    <a:pt x="204" y="52"/>
                    <a:pt x="184" y="32"/>
                  </a:cubicBezTo>
                  <a:cubicBezTo>
                    <a:pt x="164" y="11"/>
                    <a:pt x="137" y="0"/>
                    <a:pt x="108" y="0"/>
                  </a:cubicBezTo>
                  <a:cubicBezTo>
                    <a:pt x="79" y="0"/>
                    <a:pt x="52" y="11"/>
                    <a:pt x="32" y="32"/>
                  </a:cubicBezTo>
                  <a:cubicBezTo>
                    <a:pt x="11" y="52"/>
                    <a:pt x="0" y="79"/>
                    <a:pt x="0" y="108"/>
                  </a:cubicBezTo>
                  <a:cubicBezTo>
                    <a:pt x="0" y="137"/>
                    <a:pt x="11" y="16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6" y="198"/>
                    <a:pt x="53" y="218"/>
                    <a:pt x="53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5" y="248"/>
                    <a:pt x="43" y="250"/>
                    <a:pt x="43" y="252"/>
                  </a:cubicBezTo>
                  <a:cubicBezTo>
                    <a:pt x="43" y="254"/>
                    <a:pt x="45" y="256"/>
                    <a:pt x="47" y="256"/>
                  </a:cubicBezTo>
                  <a:cubicBezTo>
                    <a:pt x="53" y="256"/>
                    <a:pt x="53" y="256"/>
                    <a:pt x="53" y="256"/>
                  </a:cubicBezTo>
                  <a:cubicBezTo>
                    <a:pt x="53" y="276"/>
                    <a:pt x="53" y="276"/>
                    <a:pt x="53" y="276"/>
                  </a:cubicBezTo>
                  <a:cubicBezTo>
                    <a:pt x="47" y="276"/>
                    <a:pt x="47" y="276"/>
                    <a:pt x="47" y="276"/>
                  </a:cubicBezTo>
                  <a:cubicBezTo>
                    <a:pt x="45" y="276"/>
                    <a:pt x="43" y="277"/>
                    <a:pt x="43" y="280"/>
                  </a:cubicBezTo>
                  <a:cubicBezTo>
                    <a:pt x="43" y="282"/>
                    <a:pt x="45" y="284"/>
                    <a:pt x="47" y="284"/>
                  </a:cubicBezTo>
                  <a:cubicBezTo>
                    <a:pt x="53" y="284"/>
                    <a:pt x="53" y="284"/>
                    <a:pt x="53" y="284"/>
                  </a:cubicBezTo>
                  <a:cubicBezTo>
                    <a:pt x="53" y="306"/>
                    <a:pt x="53" y="306"/>
                    <a:pt x="53" y="306"/>
                  </a:cubicBezTo>
                  <a:cubicBezTo>
                    <a:pt x="53" y="308"/>
                    <a:pt x="55" y="310"/>
                    <a:pt x="57" y="310"/>
                  </a:cubicBezTo>
                  <a:cubicBezTo>
                    <a:pt x="60" y="310"/>
                    <a:pt x="61" y="308"/>
                    <a:pt x="61" y="306"/>
                  </a:cubicBezTo>
                  <a:cubicBezTo>
                    <a:pt x="61" y="284"/>
                    <a:pt x="61" y="284"/>
                    <a:pt x="61" y="284"/>
                  </a:cubicBezTo>
                  <a:cubicBezTo>
                    <a:pt x="154" y="284"/>
                    <a:pt x="154" y="284"/>
                    <a:pt x="154" y="284"/>
                  </a:cubicBezTo>
                  <a:cubicBezTo>
                    <a:pt x="154" y="321"/>
                    <a:pt x="154" y="321"/>
                    <a:pt x="154" y="321"/>
                  </a:cubicBezTo>
                  <a:cubicBezTo>
                    <a:pt x="154" y="323"/>
                    <a:pt x="156" y="325"/>
                    <a:pt x="158" y="325"/>
                  </a:cubicBezTo>
                  <a:cubicBezTo>
                    <a:pt x="161" y="325"/>
                    <a:pt x="162" y="323"/>
                    <a:pt x="162" y="321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8" y="284"/>
                    <a:pt x="168" y="284"/>
                    <a:pt x="168" y="284"/>
                  </a:cubicBezTo>
                  <a:cubicBezTo>
                    <a:pt x="171" y="284"/>
                    <a:pt x="172" y="282"/>
                    <a:pt x="172" y="280"/>
                  </a:cubicBezTo>
                  <a:cubicBezTo>
                    <a:pt x="172" y="277"/>
                    <a:pt x="171" y="276"/>
                    <a:pt x="168" y="276"/>
                  </a:cubicBezTo>
                  <a:cubicBezTo>
                    <a:pt x="162" y="276"/>
                    <a:pt x="162" y="276"/>
                    <a:pt x="162" y="276"/>
                  </a:cubicBezTo>
                  <a:cubicBezTo>
                    <a:pt x="162" y="256"/>
                    <a:pt x="162" y="256"/>
                    <a:pt x="162" y="256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71" y="256"/>
                    <a:pt x="172" y="254"/>
                    <a:pt x="172" y="252"/>
                  </a:cubicBezTo>
                  <a:cubicBezTo>
                    <a:pt x="172" y="250"/>
                    <a:pt x="171" y="248"/>
                    <a:pt x="168" y="248"/>
                  </a:cubicBezTo>
                  <a:cubicBezTo>
                    <a:pt x="162" y="248"/>
                    <a:pt x="162" y="248"/>
                    <a:pt x="162" y="248"/>
                  </a:cubicBezTo>
                  <a:cubicBezTo>
                    <a:pt x="163" y="218"/>
                    <a:pt x="170" y="198"/>
                    <a:pt x="184" y="184"/>
                  </a:cubicBezTo>
                  <a:close/>
                  <a:moveTo>
                    <a:pt x="37" y="37"/>
                  </a:moveTo>
                  <a:cubicBezTo>
                    <a:pt x="56" y="19"/>
                    <a:pt x="81" y="8"/>
                    <a:pt x="108" y="8"/>
                  </a:cubicBezTo>
                  <a:cubicBezTo>
                    <a:pt x="134" y="8"/>
                    <a:pt x="160" y="19"/>
                    <a:pt x="178" y="37"/>
                  </a:cubicBezTo>
                  <a:cubicBezTo>
                    <a:pt x="197" y="56"/>
                    <a:pt x="208" y="81"/>
                    <a:pt x="208" y="108"/>
                  </a:cubicBezTo>
                  <a:cubicBezTo>
                    <a:pt x="208" y="134"/>
                    <a:pt x="197" y="160"/>
                    <a:pt x="178" y="178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58" y="198"/>
                    <a:pt x="155" y="226"/>
                    <a:pt x="154" y="248"/>
                  </a:cubicBezTo>
                  <a:cubicBezTo>
                    <a:pt x="61" y="248"/>
                    <a:pt x="61" y="248"/>
                    <a:pt x="61" y="248"/>
                  </a:cubicBezTo>
                  <a:cubicBezTo>
                    <a:pt x="61" y="226"/>
                    <a:pt x="57" y="198"/>
                    <a:pt x="37" y="178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19" y="160"/>
                    <a:pt x="8" y="134"/>
                    <a:pt x="8" y="108"/>
                  </a:cubicBezTo>
                  <a:cubicBezTo>
                    <a:pt x="8" y="81"/>
                    <a:pt x="19" y="56"/>
                    <a:pt x="37" y="37"/>
                  </a:cubicBezTo>
                  <a:close/>
                  <a:moveTo>
                    <a:pt x="61" y="276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154" y="256"/>
                    <a:pt x="154" y="256"/>
                    <a:pt x="154" y="256"/>
                  </a:cubicBezTo>
                  <a:cubicBezTo>
                    <a:pt x="154" y="276"/>
                    <a:pt x="154" y="276"/>
                    <a:pt x="154" y="276"/>
                  </a:cubicBezTo>
                  <a:lnTo>
                    <a:pt x="61" y="27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2" name="Freeform 841">
              <a:extLst>
                <a:ext uri="{FF2B5EF4-FFF2-40B4-BE49-F238E27FC236}">
                  <a16:creationId xmlns:a16="http://schemas.microsoft.com/office/drawing/2014/main" id="{3679BBA9-B34B-44A7-B57A-1BB27A71B8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5838" y="711201"/>
              <a:ext cx="323850" cy="277813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6" y="4"/>
                </a:cxn>
                <a:cxn ang="0">
                  <a:pos x="146" y="25"/>
                </a:cxn>
                <a:cxn ang="0">
                  <a:pos x="150" y="29"/>
                </a:cxn>
                <a:cxn ang="0">
                  <a:pos x="154" y="25"/>
                </a:cxn>
                <a:cxn ang="0">
                  <a:pos x="154" y="4"/>
                </a:cxn>
                <a:cxn ang="0">
                  <a:pos x="150" y="0"/>
                </a:cxn>
                <a:cxn ang="0">
                  <a:pos x="59" y="65"/>
                </a:cxn>
                <a:cxn ang="0">
                  <a:pos x="65" y="65"/>
                </a:cxn>
                <a:cxn ang="0">
                  <a:pos x="65" y="60"/>
                </a:cxn>
                <a:cxn ang="0">
                  <a:pos x="49" y="44"/>
                </a:cxn>
                <a:cxn ang="0">
                  <a:pos x="44" y="44"/>
                </a:cxn>
                <a:cxn ang="0">
                  <a:pos x="44" y="50"/>
                </a:cxn>
                <a:cxn ang="0">
                  <a:pos x="59" y="65"/>
                </a:cxn>
                <a:cxn ang="0">
                  <a:pos x="25" y="147"/>
                </a:cxn>
                <a:cxn ang="0">
                  <a:pos x="4" y="147"/>
                </a:cxn>
                <a:cxn ang="0">
                  <a:pos x="0" y="151"/>
                </a:cxn>
                <a:cxn ang="0">
                  <a:pos x="4" y="155"/>
                </a:cxn>
                <a:cxn ang="0">
                  <a:pos x="25" y="155"/>
                </a:cxn>
                <a:cxn ang="0">
                  <a:pos x="29" y="151"/>
                </a:cxn>
                <a:cxn ang="0">
                  <a:pos x="25" y="147"/>
                </a:cxn>
                <a:cxn ang="0">
                  <a:pos x="60" y="237"/>
                </a:cxn>
                <a:cxn ang="0">
                  <a:pos x="44" y="252"/>
                </a:cxn>
                <a:cxn ang="0">
                  <a:pos x="44" y="258"/>
                </a:cxn>
                <a:cxn ang="0">
                  <a:pos x="50" y="258"/>
                </a:cxn>
                <a:cxn ang="0">
                  <a:pos x="65" y="243"/>
                </a:cxn>
                <a:cxn ang="0">
                  <a:pos x="65" y="237"/>
                </a:cxn>
                <a:cxn ang="0">
                  <a:pos x="60" y="237"/>
                </a:cxn>
                <a:cxn ang="0">
                  <a:pos x="252" y="44"/>
                </a:cxn>
                <a:cxn ang="0">
                  <a:pos x="237" y="60"/>
                </a:cxn>
                <a:cxn ang="0">
                  <a:pos x="237" y="65"/>
                </a:cxn>
                <a:cxn ang="0">
                  <a:pos x="243" y="65"/>
                </a:cxn>
                <a:cxn ang="0">
                  <a:pos x="258" y="50"/>
                </a:cxn>
                <a:cxn ang="0">
                  <a:pos x="258" y="44"/>
                </a:cxn>
                <a:cxn ang="0">
                  <a:pos x="252" y="44"/>
                </a:cxn>
                <a:cxn ang="0">
                  <a:pos x="298" y="147"/>
                </a:cxn>
                <a:cxn ang="0">
                  <a:pos x="277" y="147"/>
                </a:cxn>
                <a:cxn ang="0">
                  <a:pos x="273" y="151"/>
                </a:cxn>
                <a:cxn ang="0">
                  <a:pos x="277" y="155"/>
                </a:cxn>
                <a:cxn ang="0">
                  <a:pos x="298" y="155"/>
                </a:cxn>
                <a:cxn ang="0">
                  <a:pos x="302" y="151"/>
                </a:cxn>
                <a:cxn ang="0">
                  <a:pos x="298" y="147"/>
                </a:cxn>
                <a:cxn ang="0">
                  <a:pos x="242" y="237"/>
                </a:cxn>
                <a:cxn ang="0">
                  <a:pos x="237" y="237"/>
                </a:cxn>
                <a:cxn ang="0">
                  <a:pos x="237" y="243"/>
                </a:cxn>
                <a:cxn ang="0">
                  <a:pos x="252" y="258"/>
                </a:cxn>
                <a:cxn ang="0">
                  <a:pos x="257" y="258"/>
                </a:cxn>
                <a:cxn ang="0">
                  <a:pos x="257" y="252"/>
                </a:cxn>
                <a:cxn ang="0">
                  <a:pos x="242" y="237"/>
                </a:cxn>
              </a:cxnLst>
              <a:rect l="0" t="0" r="r" b="b"/>
              <a:pathLst>
                <a:path w="302" h="260">
                  <a:moveTo>
                    <a:pt x="150" y="0"/>
                  </a:moveTo>
                  <a:cubicBezTo>
                    <a:pt x="148" y="0"/>
                    <a:pt x="146" y="1"/>
                    <a:pt x="146" y="4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27"/>
                    <a:pt x="148" y="29"/>
                    <a:pt x="150" y="29"/>
                  </a:cubicBezTo>
                  <a:cubicBezTo>
                    <a:pt x="153" y="29"/>
                    <a:pt x="154" y="27"/>
                    <a:pt x="154" y="25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1"/>
                    <a:pt x="153" y="0"/>
                    <a:pt x="150" y="0"/>
                  </a:cubicBezTo>
                  <a:close/>
                  <a:moveTo>
                    <a:pt x="59" y="65"/>
                  </a:moveTo>
                  <a:cubicBezTo>
                    <a:pt x="60" y="67"/>
                    <a:pt x="63" y="67"/>
                    <a:pt x="65" y="65"/>
                  </a:cubicBezTo>
                  <a:cubicBezTo>
                    <a:pt x="66" y="64"/>
                    <a:pt x="66" y="61"/>
                    <a:pt x="65" y="60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8" y="43"/>
                    <a:pt x="45" y="43"/>
                    <a:pt x="44" y="44"/>
                  </a:cubicBezTo>
                  <a:cubicBezTo>
                    <a:pt x="42" y="46"/>
                    <a:pt x="42" y="48"/>
                    <a:pt x="44" y="50"/>
                  </a:cubicBezTo>
                  <a:lnTo>
                    <a:pt x="59" y="65"/>
                  </a:lnTo>
                  <a:close/>
                  <a:moveTo>
                    <a:pt x="25" y="147"/>
                  </a:moveTo>
                  <a:cubicBezTo>
                    <a:pt x="4" y="147"/>
                    <a:pt x="4" y="147"/>
                    <a:pt x="4" y="147"/>
                  </a:cubicBezTo>
                  <a:cubicBezTo>
                    <a:pt x="1" y="147"/>
                    <a:pt x="0" y="149"/>
                    <a:pt x="0" y="151"/>
                  </a:cubicBezTo>
                  <a:cubicBezTo>
                    <a:pt x="0" y="154"/>
                    <a:pt x="1" y="155"/>
                    <a:pt x="4" y="155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7" y="155"/>
                    <a:pt x="29" y="154"/>
                    <a:pt x="29" y="151"/>
                  </a:cubicBezTo>
                  <a:cubicBezTo>
                    <a:pt x="29" y="149"/>
                    <a:pt x="27" y="147"/>
                    <a:pt x="25" y="147"/>
                  </a:cubicBezTo>
                  <a:close/>
                  <a:moveTo>
                    <a:pt x="60" y="237"/>
                  </a:moveTo>
                  <a:cubicBezTo>
                    <a:pt x="44" y="252"/>
                    <a:pt x="44" y="252"/>
                    <a:pt x="44" y="252"/>
                  </a:cubicBezTo>
                  <a:cubicBezTo>
                    <a:pt x="43" y="254"/>
                    <a:pt x="43" y="257"/>
                    <a:pt x="44" y="258"/>
                  </a:cubicBezTo>
                  <a:cubicBezTo>
                    <a:pt x="46" y="260"/>
                    <a:pt x="48" y="260"/>
                    <a:pt x="50" y="258"/>
                  </a:cubicBezTo>
                  <a:cubicBezTo>
                    <a:pt x="65" y="243"/>
                    <a:pt x="65" y="243"/>
                    <a:pt x="65" y="243"/>
                  </a:cubicBezTo>
                  <a:cubicBezTo>
                    <a:pt x="67" y="241"/>
                    <a:pt x="67" y="239"/>
                    <a:pt x="65" y="237"/>
                  </a:cubicBezTo>
                  <a:cubicBezTo>
                    <a:pt x="64" y="236"/>
                    <a:pt x="61" y="236"/>
                    <a:pt x="60" y="237"/>
                  </a:cubicBezTo>
                  <a:close/>
                  <a:moveTo>
                    <a:pt x="252" y="44"/>
                  </a:moveTo>
                  <a:cubicBezTo>
                    <a:pt x="237" y="60"/>
                    <a:pt x="237" y="60"/>
                    <a:pt x="237" y="60"/>
                  </a:cubicBezTo>
                  <a:cubicBezTo>
                    <a:pt x="236" y="61"/>
                    <a:pt x="236" y="64"/>
                    <a:pt x="237" y="65"/>
                  </a:cubicBezTo>
                  <a:cubicBezTo>
                    <a:pt x="239" y="67"/>
                    <a:pt x="241" y="67"/>
                    <a:pt x="243" y="65"/>
                  </a:cubicBezTo>
                  <a:cubicBezTo>
                    <a:pt x="258" y="50"/>
                    <a:pt x="258" y="50"/>
                    <a:pt x="258" y="50"/>
                  </a:cubicBezTo>
                  <a:cubicBezTo>
                    <a:pt x="260" y="48"/>
                    <a:pt x="260" y="46"/>
                    <a:pt x="258" y="44"/>
                  </a:cubicBezTo>
                  <a:cubicBezTo>
                    <a:pt x="257" y="43"/>
                    <a:pt x="254" y="43"/>
                    <a:pt x="252" y="44"/>
                  </a:cubicBezTo>
                  <a:close/>
                  <a:moveTo>
                    <a:pt x="298" y="147"/>
                  </a:moveTo>
                  <a:cubicBezTo>
                    <a:pt x="277" y="147"/>
                    <a:pt x="277" y="147"/>
                    <a:pt x="277" y="147"/>
                  </a:cubicBezTo>
                  <a:cubicBezTo>
                    <a:pt x="274" y="147"/>
                    <a:pt x="273" y="149"/>
                    <a:pt x="273" y="151"/>
                  </a:cubicBezTo>
                  <a:cubicBezTo>
                    <a:pt x="273" y="154"/>
                    <a:pt x="274" y="155"/>
                    <a:pt x="277" y="155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300" y="155"/>
                    <a:pt x="302" y="154"/>
                    <a:pt x="302" y="151"/>
                  </a:cubicBezTo>
                  <a:cubicBezTo>
                    <a:pt x="302" y="149"/>
                    <a:pt x="300" y="147"/>
                    <a:pt x="298" y="147"/>
                  </a:cubicBezTo>
                  <a:close/>
                  <a:moveTo>
                    <a:pt x="242" y="237"/>
                  </a:moveTo>
                  <a:cubicBezTo>
                    <a:pt x="241" y="236"/>
                    <a:pt x="238" y="236"/>
                    <a:pt x="237" y="237"/>
                  </a:cubicBezTo>
                  <a:cubicBezTo>
                    <a:pt x="235" y="239"/>
                    <a:pt x="235" y="241"/>
                    <a:pt x="237" y="243"/>
                  </a:cubicBezTo>
                  <a:cubicBezTo>
                    <a:pt x="252" y="258"/>
                    <a:pt x="252" y="258"/>
                    <a:pt x="252" y="258"/>
                  </a:cubicBezTo>
                  <a:cubicBezTo>
                    <a:pt x="253" y="260"/>
                    <a:pt x="256" y="260"/>
                    <a:pt x="257" y="258"/>
                  </a:cubicBezTo>
                  <a:cubicBezTo>
                    <a:pt x="259" y="257"/>
                    <a:pt x="259" y="254"/>
                    <a:pt x="257" y="252"/>
                  </a:cubicBezTo>
                  <a:lnTo>
                    <a:pt x="242" y="237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3" name="Freeform 842">
              <a:extLst>
                <a:ext uri="{FF2B5EF4-FFF2-40B4-BE49-F238E27FC236}">
                  <a16:creationId xmlns:a16="http://schemas.microsoft.com/office/drawing/2014/main" id="{D9869495-6150-48DB-A39B-864DC26F8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6313" y="1027113"/>
              <a:ext cx="403225" cy="192088"/>
            </a:xfrm>
            <a:custGeom>
              <a:avLst/>
              <a:gdLst/>
              <a:ahLst/>
              <a:cxnLst>
                <a:cxn ang="0">
                  <a:pos x="376" y="15"/>
                </a:cxn>
                <a:cxn ang="0">
                  <a:pos x="333" y="9"/>
                </a:cxn>
                <a:cxn ang="0">
                  <a:pos x="291" y="37"/>
                </a:cxn>
                <a:cxn ang="0">
                  <a:pos x="282" y="43"/>
                </a:cxn>
                <a:cxn ang="0">
                  <a:pos x="252" y="42"/>
                </a:cxn>
                <a:cxn ang="0">
                  <a:pos x="209" y="65"/>
                </a:cxn>
                <a:cxn ang="0">
                  <a:pos x="142" y="50"/>
                </a:cxn>
                <a:cxn ang="0">
                  <a:pos x="105" y="50"/>
                </a:cxn>
                <a:cxn ang="0">
                  <a:pos x="0" y="154"/>
                </a:cxn>
                <a:cxn ang="0">
                  <a:pos x="0" y="154"/>
                </a:cxn>
                <a:cxn ang="0">
                  <a:pos x="0" y="176"/>
                </a:cxn>
                <a:cxn ang="0">
                  <a:pos x="4" y="180"/>
                </a:cxn>
                <a:cxn ang="0">
                  <a:pos x="8" y="176"/>
                </a:cxn>
                <a:cxn ang="0">
                  <a:pos x="8" y="154"/>
                </a:cxn>
                <a:cxn ang="0">
                  <a:pos x="8" y="154"/>
                </a:cxn>
                <a:cxn ang="0">
                  <a:pos x="105" y="58"/>
                </a:cxn>
                <a:cxn ang="0">
                  <a:pos x="142" y="58"/>
                </a:cxn>
                <a:cxn ang="0">
                  <a:pos x="207" y="73"/>
                </a:cxn>
                <a:cxn ang="0">
                  <a:pos x="211" y="73"/>
                </a:cxn>
                <a:cxn ang="0">
                  <a:pos x="255" y="50"/>
                </a:cxn>
                <a:cxn ang="0">
                  <a:pos x="280" y="51"/>
                </a:cxn>
                <a:cxn ang="0">
                  <a:pos x="280" y="51"/>
                </a:cxn>
                <a:cxn ang="0">
                  <a:pos x="282" y="52"/>
                </a:cxn>
                <a:cxn ang="0">
                  <a:pos x="217" y="97"/>
                </a:cxn>
                <a:cxn ang="0">
                  <a:pos x="169" y="107"/>
                </a:cxn>
                <a:cxn ang="0">
                  <a:pos x="161" y="107"/>
                </a:cxn>
                <a:cxn ang="0">
                  <a:pos x="128" y="112"/>
                </a:cxn>
                <a:cxn ang="0">
                  <a:pos x="126" y="118"/>
                </a:cxn>
                <a:cxn ang="0">
                  <a:pos x="131" y="120"/>
                </a:cxn>
                <a:cxn ang="0">
                  <a:pos x="131" y="120"/>
                </a:cxn>
                <a:cxn ang="0">
                  <a:pos x="161" y="115"/>
                </a:cxn>
                <a:cxn ang="0">
                  <a:pos x="169" y="115"/>
                </a:cxn>
                <a:cxn ang="0">
                  <a:pos x="221" y="104"/>
                </a:cxn>
                <a:cxn ang="0">
                  <a:pos x="291" y="56"/>
                </a:cxn>
                <a:cxn ang="0">
                  <a:pos x="293" y="53"/>
                </a:cxn>
                <a:cxn ang="0">
                  <a:pos x="291" y="50"/>
                </a:cxn>
                <a:cxn ang="0">
                  <a:pos x="289" y="48"/>
                </a:cxn>
                <a:cxn ang="0">
                  <a:pos x="296" y="43"/>
                </a:cxn>
                <a:cxn ang="0">
                  <a:pos x="337" y="16"/>
                </a:cxn>
                <a:cxn ang="0">
                  <a:pos x="367" y="19"/>
                </a:cxn>
                <a:cxn ang="0">
                  <a:pos x="259" y="105"/>
                </a:cxn>
                <a:cxn ang="0">
                  <a:pos x="163" y="145"/>
                </a:cxn>
                <a:cxn ang="0">
                  <a:pos x="123" y="176"/>
                </a:cxn>
                <a:cxn ang="0">
                  <a:pos x="127" y="180"/>
                </a:cxn>
                <a:cxn ang="0">
                  <a:pos x="131" y="176"/>
                </a:cxn>
                <a:cxn ang="0">
                  <a:pos x="163" y="153"/>
                </a:cxn>
                <a:cxn ang="0">
                  <a:pos x="264" y="111"/>
                </a:cxn>
                <a:cxn ang="0">
                  <a:pos x="376" y="22"/>
                </a:cxn>
                <a:cxn ang="0">
                  <a:pos x="377" y="18"/>
                </a:cxn>
                <a:cxn ang="0">
                  <a:pos x="376" y="15"/>
                </a:cxn>
                <a:cxn ang="0">
                  <a:pos x="128" y="113"/>
                </a:cxn>
                <a:cxn ang="0">
                  <a:pos x="128" y="112"/>
                </a:cxn>
                <a:cxn ang="0">
                  <a:pos x="129" y="112"/>
                </a:cxn>
                <a:cxn ang="0">
                  <a:pos x="128" y="113"/>
                </a:cxn>
              </a:cxnLst>
              <a:rect l="0" t="0" r="r" b="b"/>
              <a:pathLst>
                <a:path w="377" h="180">
                  <a:moveTo>
                    <a:pt x="376" y="15"/>
                  </a:moveTo>
                  <a:cubicBezTo>
                    <a:pt x="367" y="8"/>
                    <a:pt x="348" y="0"/>
                    <a:pt x="333" y="9"/>
                  </a:cubicBezTo>
                  <a:cubicBezTo>
                    <a:pt x="321" y="15"/>
                    <a:pt x="304" y="27"/>
                    <a:pt x="291" y="37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74" y="40"/>
                    <a:pt x="263" y="37"/>
                    <a:pt x="252" y="42"/>
                  </a:cubicBezTo>
                  <a:cubicBezTo>
                    <a:pt x="238" y="49"/>
                    <a:pt x="224" y="56"/>
                    <a:pt x="209" y="65"/>
                  </a:cubicBezTo>
                  <a:cubicBezTo>
                    <a:pt x="189" y="55"/>
                    <a:pt x="167" y="49"/>
                    <a:pt x="142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47" y="50"/>
                    <a:pt x="0" y="97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9"/>
                    <a:pt x="2" y="180"/>
                    <a:pt x="4" y="180"/>
                  </a:cubicBezTo>
                  <a:cubicBezTo>
                    <a:pt x="6" y="180"/>
                    <a:pt x="8" y="179"/>
                    <a:pt x="8" y="176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8" y="101"/>
                    <a:pt x="52" y="58"/>
                    <a:pt x="105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66" y="57"/>
                    <a:pt x="188" y="63"/>
                    <a:pt x="207" y="73"/>
                  </a:cubicBezTo>
                  <a:cubicBezTo>
                    <a:pt x="208" y="74"/>
                    <a:pt x="210" y="74"/>
                    <a:pt x="211" y="73"/>
                  </a:cubicBezTo>
                  <a:cubicBezTo>
                    <a:pt x="227" y="63"/>
                    <a:pt x="241" y="56"/>
                    <a:pt x="255" y="50"/>
                  </a:cubicBezTo>
                  <a:cubicBezTo>
                    <a:pt x="264" y="46"/>
                    <a:pt x="274" y="48"/>
                    <a:pt x="280" y="51"/>
                  </a:cubicBezTo>
                  <a:cubicBezTo>
                    <a:pt x="280" y="51"/>
                    <a:pt x="280" y="51"/>
                    <a:pt x="280" y="51"/>
                  </a:cubicBezTo>
                  <a:cubicBezTo>
                    <a:pt x="281" y="52"/>
                    <a:pt x="281" y="52"/>
                    <a:pt x="282" y="52"/>
                  </a:cubicBezTo>
                  <a:cubicBezTo>
                    <a:pt x="217" y="97"/>
                    <a:pt x="217" y="97"/>
                    <a:pt x="217" y="97"/>
                  </a:cubicBezTo>
                  <a:cubicBezTo>
                    <a:pt x="201" y="107"/>
                    <a:pt x="184" y="107"/>
                    <a:pt x="169" y="107"/>
                  </a:cubicBezTo>
                  <a:cubicBezTo>
                    <a:pt x="166" y="107"/>
                    <a:pt x="164" y="107"/>
                    <a:pt x="161" y="107"/>
                  </a:cubicBezTo>
                  <a:cubicBezTo>
                    <a:pt x="144" y="107"/>
                    <a:pt x="130" y="112"/>
                    <a:pt x="128" y="112"/>
                  </a:cubicBezTo>
                  <a:cubicBezTo>
                    <a:pt x="126" y="113"/>
                    <a:pt x="125" y="116"/>
                    <a:pt x="126" y="118"/>
                  </a:cubicBezTo>
                  <a:cubicBezTo>
                    <a:pt x="127" y="120"/>
                    <a:pt x="129" y="121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0"/>
                    <a:pt x="145" y="115"/>
                    <a:pt x="161" y="115"/>
                  </a:cubicBezTo>
                  <a:cubicBezTo>
                    <a:pt x="163" y="115"/>
                    <a:pt x="166" y="115"/>
                    <a:pt x="169" y="115"/>
                  </a:cubicBezTo>
                  <a:cubicBezTo>
                    <a:pt x="184" y="115"/>
                    <a:pt x="203" y="115"/>
                    <a:pt x="221" y="104"/>
                  </a:cubicBezTo>
                  <a:cubicBezTo>
                    <a:pt x="291" y="56"/>
                    <a:pt x="291" y="56"/>
                    <a:pt x="291" y="56"/>
                  </a:cubicBezTo>
                  <a:cubicBezTo>
                    <a:pt x="292" y="55"/>
                    <a:pt x="292" y="54"/>
                    <a:pt x="293" y="53"/>
                  </a:cubicBezTo>
                  <a:cubicBezTo>
                    <a:pt x="293" y="52"/>
                    <a:pt x="292" y="51"/>
                    <a:pt x="291" y="50"/>
                  </a:cubicBezTo>
                  <a:cubicBezTo>
                    <a:pt x="291" y="49"/>
                    <a:pt x="290" y="49"/>
                    <a:pt x="289" y="4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309" y="34"/>
                    <a:pt x="326" y="22"/>
                    <a:pt x="337" y="16"/>
                  </a:cubicBezTo>
                  <a:cubicBezTo>
                    <a:pt x="347" y="10"/>
                    <a:pt x="359" y="14"/>
                    <a:pt x="367" y="1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20" y="139"/>
                    <a:pt x="187" y="142"/>
                    <a:pt x="163" y="145"/>
                  </a:cubicBezTo>
                  <a:cubicBezTo>
                    <a:pt x="141" y="147"/>
                    <a:pt x="123" y="149"/>
                    <a:pt x="123" y="176"/>
                  </a:cubicBezTo>
                  <a:cubicBezTo>
                    <a:pt x="123" y="179"/>
                    <a:pt x="125" y="180"/>
                    <a:pt x="127" y="180"/>
                  </a:cubicBezTo>
                  <a:cubicBezTo>
                    <a:pt x="129" y="180"/>
                    <a:pt x="131" y="179"/>
                    <a:pt x="131" y="176"/>
                  </a:cubicBezTo>
                  <a:cubicBezTo>
                    <a:pt x="131" y="156"/>
                    <a:pt x="141" y="155"/>
                    <a:pt x="163" y="153"/>
                  </a:cubicBezTo>
                  <a:cubicBezTo>
                    <a:pt x="187" y="150"/>
                    <a:pt x="224" y="147"/>
                    <a:pt x="264" y="111"/>
                  </a:cubicBezTo>
                  <a:cubicBezTo>
                    <a:pt x="376" y="22"/>
                    <a:pt x="376" y="22"/>
                    <a:pt x="376" y="22"/>
                  </a:cubicBezTo>
                  <a:cubicBezTo>
                    <a:pt x="377" y="21"/>
                    <a:pt x="377" y="20"/>
                    <a:pt x="377" y="18"/>
                  </a:cubicBezTo>
                  <a:cubicBezTo>
                    <a:pt x="377" y="17"/>
                    <a:pt x="377" y="16"/>
                    <a:pt x="376" y="15"/>
                  </a:cubicBezTo>
                  <a:close/>
                  <a:moveTo>
                    <a:pt x="128" y="113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9" y="112"/>
                    <a:pt x="129" y="112"/>
                    <a:pt x="129" y="112"/>
                  </a:cubicBezTo>
                  <a:lnTo>
                    <a:pt x="128" y="11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4" name="Freeform 843">
              <a:extLst>
                <a:ext uri="{FF2B5EF4-FFF2-40B4-BE49-F238E27FC236}">
                  <a16:creationId xmlns:a16="http://schemas.microsoft.com/office/drawing/2014/main" id="{A3A4BC51-CB98-4816-A1F5-65A368288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1211263"/>
              <a:ext cx="139700" cy="44450"/>
            </a:xfrm>
            <a:custGeom>
              <a:avLst/>
              <a:gdLst/>
              <a:ahLst/>
              <a:cxnLst>
                <a:cxn ang="0">
                  <a:pos x="131" y="37"/>
                </a:cxn>
                <a:cxn ang="0">
                  <a:pos x="131" y="4"/>
                </a:cxn>
                <a:cxn ang="0">
                  <a:pos x="12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37"/>
                </a:cxn>
                <a:cxn ang="0">
                  <a:pos x="4" y="41"/>
                </a:cxn>
                <a:cxn ang="0">
                  <a:pos x="8" y="37"/>
                </a:cxn>
                <a:cxn ang="0">
                  <a:pos x="8" y="4"/>
                </a:cxn>
                <a:cxn ang="0">
                  <a:pos x="4" y="8"/>
                </a:cxn>
                <a:cxn ang="0">
                  <a:pos x="127" y="8"/>
                </a:cxn>
                <a:cxn ang="0">
                  <a:pos x="123" y="4"/>
                </a:cxn>
                <a:cxn ang="0">
                  <a:pos x="123" y="37"/>
                </a:cxn>
                <a:cxn ang="0">
                  <a:pos x="127" y="41"/>
                </a:cxn>
                <a:cxn ang="0">
                  <a:pos x="131" y="37"/>
                </a:cxn>
              </a:cxnLst>
              <a:rect l="0" t="0" r="r" b="b"/>
              <a:pathLst>
                <a:path w="131" h="41">
                  <a:moveTo>
                    <a:pt x="131" y="37"/>
                  </a:moveTo>
                  <a:cubicBezTo>
                    <a:pt x="131" y="4"/>
                    <a:pt x="131" y="4"/>
                    <a:pt x="131" y="4"/>
                  </a:cubicBezTo>
                  <a:cubicBezTo>
                    <a:pt x="131" y="2"/>
                    <a:pt x="129" y="0"/>
                    <a:pt x="12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6" y="41"/>
                    <a:pt x="8" y="39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7"/>
                    <a:pt x="6" y="8"/>
                    <a:pt x="4" y="8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5" y="8"/>
                    <a:pt x="123" y="7"/>
                    <a:pt x="123" y="4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3" y="39"/>
                    <a:pt x="125" y="41"/>
                    <a:pt x="127" y="41"/>
                  </a:cubicBezTo>
                  <a:cubicBezTo>
                    <a:pt x="129" y="41"/>
                    <a:pt x="131" y="39"/>
                    <a:pt x="131" y="37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95" name="Rectangle 8">
            <a:extLst>
              <a:ext uri="{FF2B5EF4-FFF2-40B4-BE49-F238E27FC236}">
                <a16:creationId xmlns:a16="http://schemas.microsoft.com/office/drawing/2014/main" id="{B602E97E-4C83-4893-BF87-43918E0C9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2380" y="1680779"/>
            <a:ext cx="1939634" cy="57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867" dirty="0">
                <a:latin typeface="Arial" panose="020B0604020202020204" pitchFamily="34" charset="0"/>
                <a:cs typeface="Arial" panose="020B0604020202020204" pitchFamily="34" charset="0"/>
              </a:rPr>
              <a:t>психологическая 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867" dirty="0">
                <a:latin typeface="Arial" panose="020B0604020202020204" pitchFamily="34" charset="0"/>
                <a:cs typeface="Arial" panose="020B0604020202020204" pitchFamily="34" charset="0"/>
              </a:rPr>
              <a:t>поддержка</a:t>
            </a:r>
          </a:p>
        </p:txBody>
      </p:sp>
      <p:grpSp>
        <p:nvGrpSpPr>
          <p:cNvPr id="96" name="Head with cloud">
            <a:extLst>
              <a:ext uri="{FF2B5EF4-FFF2-40B4-BE49-F238E27FC236}">
                <a16:creationId xmlns:a16="http://schemas.microsoft.com/office/drawing/2014/main" id="{ABE65CEA-A21B-4C85-AB9C-B622CFD8AAE7}"/>
              </a:ext>
            </a:extLst>
          </p:cNvPr>
          <p:cNvGrpSpPr>
            <a:grpSpLocks noChangeAspect="1"/>
          </p:cNvGrpSpPr>
          <p:nvPr/>
        </p:nvGrpSpPr>
        <p:grpSpPr>
          <a:xfrm>
            <a:off x="9670017" y="748863"/>
            <a:ext cx="594364" cy="599864"/>
            <a:chOff x="3651259" y="4652965"/>
            <a:chExt cx="342902" cy="346075"/>
          </a:xfrm>
        </p:grpSpPr>
        <p:sp>
          <p:nvSpPr>
            <p:cNvPr id="97" name="Freeform 23">
              <a:extLst>
                <a:ext uri="{FF2B5EF4-FFF2-40B4-BE49-F238E27FC236}">
                  <a16:creationId xmlns:a16="http://schemas.microsoft.com/office/drawing/2014/main" id="{A5E22768-D306-4FD5-8B7C-D2D46EE55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35" y="4691065"/>
              <a:ext cx="250826" cy="307975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95" y="98"/>
                </a:cxn>
                <a:cxn ang="0">
                  <a:pos x="195" y="129"/>
                </a:cxn>
                <a:cxn ang="0">
                  <a:pos x="221" y="168"/>
                </a:cxn>
                <a:cxn ang="0">
                  <a:pos x="216" y="177"/>
                </a:cxn>
                <a:cxn ang="0">
                  <a:pos x="195" y="177"/>
                </a:cxn>
                <a:cxn ang="0">
                  <a:pos x="195" y="211"/>
                </a:cxn>
                <a:cxn ang="0">
                  <a:pos x="178" y="230"/>
                </a:cxn>
                <a:cxn ang="0">
                  <a:pos x="117" y="230"/>
                </a:cxn>
                <a:cxn ang="0">
                  <a:pos x="142" y="274"/>
                </a:cxn>
                <a:cxn ang="0">
                  <a:pos x="0" y="274"/>
                </a:cxn>
                <a:cxn ang="0">
                  <a:pos x="0" y="98"/>
                </a:cxn>
                <a:cxn ang="0">
                  <a:pos x="97" y="0"/>
                </a:cxn>
              </a:cxnLst>
              <a:rect l="0" t="0" r="r" b="b"/>
              <a:pathLst>
                <a:path w="223" h="274">
                  <a:moveTo>
                    <a:pt x="97" y="0"/>
                  </a:moveTo>
                  <a:cubicBezTo>
                    <a:pt x="152" y="0"/>
                    <a:pt x="195" y="44"/>
                    <a:pt x="195" y="98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5" y="136"/>
                    <a:pt x="216" y="159"/>
                    <a:pt x="221" y="168"/>
                  </a:cubicBezTo>
                  <a:cubicBezTo>
                    <a:pt x="223" y="173"/>
                    <a:pt x="221" y="177"/>
                    <a:pt x="216" y="177"/>
                  </a:cubicBezTo>
                  <a:cubicBezTo>
                    <a:pt x="212" y="177"/>
                    <a:pt x="195" y="177"/>
                    <a:pt x="195" y="177"/>
                  </a:cubicBezTo>
                  <a:cubicBezTo>
                    <a:pt x="195" y="177"/>
                    <a:pt x="195" y="202"/>
                    <a:pt x="195" y="211"/>
                  </a:cubicBezTo>
                  <a:cubicBezTo>
                    <a:pt x="195" y="219"/>
                    <a:pt x="191" y="230"/>
                    <a:pt x="178" y="230"/>
                  </a:cubicBezTo>
                  <a:cubicBezTo>
                    <a:pt x="165" y="230"/>
                    <a:pt x="117" y="230"/>
                    <a:pt x="117" y="230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44"/>
                    <a:pt x="43" y="0"/>
                    <a:pt x="97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8" name="Oval 24">
              <a:extLst>
                <a:ext uri="{FF2B5EF4-FFF2-40B4-BE49-F238E27FC236}">
                  <a16:creationId xmlns:a16="http://schemas.microsoft.com/office/drawing/2014/main" id="{6C45C088-89BD-43D1-AEA4-7C8B9D8CD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723" y="4821240"/>
              <a:ext cx="14288" cy="1428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9" name="Freeform 25">
              <a:extLst>
                <a:ext uri="{FF2B5EF4-FFF2-40B4-BE49-F238E27FC236}">
                  <a16:creationId xmlns:a16="http://schemas.microsoft.com/office/drawing/2014/main" id="{D13A2EF9-D2B7-454F-9E1B-67DBBDF440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0472" y="4968878"/>
              <a:ext cx="165100" cy="952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98" y="6"/>
                </a:cxn>
                <a:cxn ang="0">
                  <a:pos x="104" y="6"/>
                </a:cxn>
                <a:cxn ang="0">
                  <a:pos x="104" y="0"/>
                </a:cxn>
                <a:cxn ang="0">
                  <a:pos x="98" y="0"/>
                </a:cxn>
                <a:cxn ang="0">
                  <a:pos x="89" y="6"/>
                </a:cxn>
                <a:cxn ang="0">
                  <a:pos x="95" y="6"/>
                </a:cxn>
                <a:cxn ang="0">
                  <a:pos x="95" y="0"/>
                </a:cxn>
                <a:cxn ang="0">
                  <a:pos x="89" y="0"/>
                </a:cxn>
                <a:cxn ang="0">
                  <a:pos x="89" y="6"/>
                </a:cxn>
                <a:cxn ang="0">
                  <a:pos x="81" y="6"/>
                </a:cxn>
                <a:cxn ang="0">
                  <a:pos x="86" y="6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81" y="6"/>
                </a:cxn>
                <a:cxn ang="0">
                  <a:pos x="71" y="6"/>
                </a:cxn>
                <a:cxn ang="0">
                  <a:pos x="77" y="6"/>
                </a:cxn>
                <a:cxn ang="0">
                  <a:pos x="77" y="0"/>
                </a:cxn>
                <a:cxn ang="0">
                  <a:pos x="71" y="0"/>
                </a:cxn>
                <a:cxn ang="0">
                  <a:pos x="71" y="6"/>
                </a:cxn>
                <a:cxn ang="0">
                  <a:pos x="63" y="6"/>
                </a:cxn>
                <a:cxn ang="0">
                  <a:pos x="69" y="6"/>
                </a:cxn>
                <a:cxn ang="0">
                  <a:pos x="69" y="0"/>
                </a:cxn>
                <a:cxn ang="0">
                  <a:pos x="63" y="0"/>
                </a:cxn>
                <a:cxn ang="0">
                  <a:pos x="63" y="6"/>
                </a:cxn>
                <a:cxn ang="0">
                  <a:pos x="54" y="6"/>
                </a:cxn>
                <a:cxn ang="0">
                  <a:pos x="59" y="6"/>
                </a:cxn>
                <a:cxn ang="0">
                  <a:pos x="59" y="0"/>
                </a:cxn>
                <a:cxn ang="0">
                  <a:pos x="54" y="0"/>
                </a:cxn>
                <a:cxn ang="0">
                  <a:pos x="54" y="6"/>
                </a:cxn>
                <a:cxn ang="0">
                  <a:pos x="44" y="6"/>
                </a:cxn>
                <a:cxn ang="0">
                  <a:pos x="50" y="6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44" y="6"/>
                </a:cxn>
                <a:cxn ang="0">
                  <a:pos x="36" y="6"/>
                </a:cxn>
                <a:cxn ang="0">
                  <a:pos x="42" y="6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36" y="6"/>
                </a:cxn>
                <a:cxn ang="0">
                  <a:pos x="27" y="6"/>
                </a:cxn>
                <a:cxn ang="0">
                  <a:pos x="32" y="6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8" y="6"/>
                </a:cxn>
                <a:cxn ang="0">
                  <a:pos x="24" y="6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8" y="6"/>
                </a:cxn>
                <a:cxn ang="0">
                  <a:pos x="9" y="6"/>
                </a:cxn>
                <a:cxn ang="0">
                  <a:pos x="15" y="6"/>
                </a:cxn>
                <a:cxn ang="0">
                  <a:pos x="15" y="0"/>
                </a:cxn>
                <a:cxn ang="0">
                  <a:pos x="9" y="0"/>
                </a:cxn>
                <a:cxn ang="0">
                  <a:pos x="9" y="6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w="104" h="6">
                  <a:moveTo>
                    <a:pt x="98" y="0"/>
                  </a:moveTo>
                  <a:lnTo>
                    <a:pt x="98" y="6"/>
                  </a:lnTo>
                  <a:lnTo>
                    <a:pt x="104" y="6"/>
                  </a:lnTo>
                  <a:lnTo>
                    <a:pt x="104" y="0"/>
                  </a:lnTo>
                  <a:lnTo>
                    <a:pt x="98" y="0"/>
                  </a:lnTo>
                  <a:close/>
                  <a:moveTo>
                    <a:pt x="89" y="6"/>
                  </a:moveTo>
                  <a:lnTo>
                    <a:pt x="95" y="6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6"/>
                  </a:lnTo>
                  <a:close/>
                  <a:moveTo>
                    <a:pt x="81" y="6"/>
                  </a:moveTo>
                  <a:lnTo>
                    <a:pt x="86" y="6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81" y="6"/>
                  </a:lnTo>
                  <a:close/>
                  <a:moveTo>
                    <a:pt x="71" y="6"/>
                  </a:moveTo>
                  <a:lnTo>
                    <a:pt x="77" y="6"/>
                  </a:lnTo>
                  <a:lnTo>
                    <a:pt x="77" y="0"/>
                  </a:lnTo>
                  <a:lnTo>
                    <a:pt x="71" y="0"/>
                  </a:lnTo>
                  <a:lnTo>
                    <a:pt x="71" y="6"/>
                  </a:lnTo>
                  <a:close/>
                  <a:moveTo>
                    <a:pt x="63" y="6"/>
                  </a:moveTo>
                  <a:lnTo>
                    <a:pt x="69" y="6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63" y="6"/>
                  </a:lnTo>
                  <a:close/>
                  <a:moveTo>
                    <a:pt x="54" y="6"/>
                  </a:moveTo>
                  <a:lnTo>
                    <a:pt x="59" y="6"/>
                  </a:lnTo>
                  <a:lnTo>
                    <a:pt x="59" y="0"/>
                  </a:lnTo>
                  <a:lnTo>
                    <a:pt x="54" y="0"/>
                  </a:lnTo>
                  <a:lnTo>
                    <a:pt x="54" y="6"/>
                  </a:lnTo>
                  <a:close/>
                  <a:moveTo>
                    <a:pt x="44" y="6"/>
                  </a:moveTo>
                  <a:lnTo>
                    <a:pt x="50" y="6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4" y="6"/>
                  </a:lnTo>
                  <a:close/>
                  <a:moveTo>
                    <a:pt x="36" y="6"/>
                  </a:moveTo>
                  <a:lnTo>
                    <a:pt x="42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6"/>
                  </a:lnTo>
                  <a:close/>
                  <a:moveTo>
                    <a:pt x="27" y="6"/>
                  </a:moveTo>
                  <a:lnTo>
                    <a:pt x="32" y="6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7" y="6"/>
                  </a:lnTo>
                  <a:close/>
                  <a:moveTo>
                    <a:pt x="18" y="6"/>
                  </a:moveTo>
                  <a:lnTo>
                    <a:pt x="24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close/>
                  <a:moveTo>
                    <a:pt x="9" y="6"/>
                  </a:moveTo>
                  <a:lnTo>
                    <a:pt x="15" y="6"/>
                  </a:lnTo>
                  <a:lnTo>
                    <a:pt x="15" y="0"/>
                  </a:lnTo>
                  <a:lnTo>
                    <a:pt x="9" y="0"/>
                  </a:lnTo>
                  <a:lnTo>
                    <a:pt x="9" y="6"/>
                  </a:lnTo>
                  <a:close/>
                  <a:moveTo>
                    <a:pt x="0" y="6"/>
                  </a:moveTo>
                  <a:lnTo>
                    <a:pt x="6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00" name="Freeform 26">
              <a:extLst>
                <a:ext uri="{FF2B5EF4-FFF2-40B4-BE49-F238E27FC236}">
                  <a16:creationId xmlns:a16="http://schemas.microsoft.com/office/drawing/2014/main" id="{685EF189-0C08-4C15-B17C-342FCACD1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259" y="4652965"/>
              <a:ext cx="196850" cy="80963"/>
            </a:xfrm>
            <a:custGeom>
              <a:avLst/>
              <a:gdLst/>
              <a:ahLst/>
              <a:cxnLst>
                <a:cxn ang="0">
                  <a:pos x="3" y="71"/>
                </a:cxn>
                <a:cxn ang="0">
                  <a:pos x="0" y="55"/>
                </a:cxn>
                <a:cxn ang="0">
                  <a:pos x="35" y="20"/>
                </a:cxn>
                <a:cxn ang="0">
                  <a:pos x="56" y="26"/>
                </a:cxn>
                <a:cxn ang="0">
                  <a:pos x="56" y="26"/>
                </a:cxn>
                <a:cxn ang="0">
                  <a:pos x="93" y="0"/>
                </a:cxn>
                <a:cxn ang="0">
                  <a:pos x="133" y="32"/>
                </a:cxn>
                <a:cxn ang="0">
                  <a:pos x="144" y="30"/>
                </a:cxn>
                <a:cxn ang="0">
                  <a:pos x="174" y="60"/>
                </a:cxn>
                <a:cxn ang="0">
                  <a:pos x="172" y="71"/>
                </a:cxn>
                <a:cxn ang="0">
                  <a:pos x="3" y="71"/>
                </a:cxn>
              </a:cxnLst>
              <a:rect l="0" t="0" r="r" b="b"/>
              <a:pathLst>
                <a:path w="174" h="71">
                  <a:moveTo>
                    <a:pt x="3" y="71"/>
                  </a:moveTo>
                  <a:cubicBezTo>
                    <a:pt x="1" y="66"/>
                    <a:pt x="0" y="61"/>
                    <a:pt x="0" y="55"/>
                  </a:cubicBezTo>
                  <a:cubicBezTo>
                    <a:pt x="0" y="36"/>
                    <a:pt x="15" y="20"/>
                    <a:pt x="35" y="20"/>
                  </a:cubicBezTo>
                  <a:cubicBezTo>
                    <a:pt x="43" y="20"/>
                    <a:pt x="50" y="22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62" y="11"/>
                    <a:pt x="76" y="0"/>
                    <a:pt x="93" y="0"/>
                  </a:cubicBezTo>
                  <a:cubicBezTo>
                    <a:pt x="113" y="0"/>
                    <a:pt x="129" y="14"/>
                    <a:pt x="133" y="32"/>
                  </a:cubicBezTo>
                  <a:cubicBezTo>
                    <a:pt x="136" y="31"/>
                    <a:pt x="140" y="30"/>
                    <a:pt x="144" y="30"/>
                  </a:cubicBezTo>
                  <a:cubicBezTo>
                    <a:pt x="161" y="30"/>
                    <a:pt x="174" y="44"/>
                    <a:pt x="174" y="60"/>
                  </a:cubicBezTo>
                  <a:cubicBezTo>
                    <a:pt x="174" y="64"/>
                    <a:pt x="173" y="67"/>
                    <a:pt x="172" y="71"/>
                  </a:cubicBezTo>
                  <a:lnTo>
                    <a:pt x="3" y="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01" name="Hand with diamond">
            <a:extLst>
              <a:ext uri="{FF2B5EF4-FFF2-40B4-BE49-F238E27FC236}">
                <a16:creationId xmlns:a16="http://schemas.microsoft.com/office/drawing/2014/main" id="{5538BA83-5FA8-4E2E-8647-8CF8279AC410}"/>
              </a:ext>
            </a:extLst>
          </p:cNvPr>
          <p:cNvGrpSpPr/>
          <p:nvPr/>
        </p:nvGrpSpPr>
        <p:grpSpPr>
          <a:xfrm>
            <a:off x="9690833" y="5442130"/>
            <a:ext cx="556713" cy="536573"/>
            <a:chOff x="6651641" y="3149602"/>
            <a:chExt cx="352426" cy="347663"/>
          </a:xfrm>
        </p:grpSpPr>
        <p:sp>
          <p:nvSpPr>
            <p:cNvPr id="102" name="Rectangle 109">
              <a:extLst>
                <a:ext uri="{FF2B5EF4-FFF2-40B4-BE49-F238E27FC236}">
                  <a16:creationId xmlns:a16="http://schemas.microsoft.com/office/drawing/2014/main" id="{3C3281D8-85CB-43E5-A4D2-0791AA3B2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6404" y="3154365"/>
              <a:ext cx="46038" cy="84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03" name="Freeform 110">
              <a:extLst>
                <a:ext uri="{FF2B5EF4-FFF2-40B4-BE49-F238E27FC236}">
                  <a16:creationId xmlns:a16="http://schemas.microsoft.com/office/drawing/2014/main" id="{8E4181ED-A1A4-4EF5-92AA-7B8D7C6410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51641" y="3149602"/>
              <a:ext cx="333376" cy="230188"/>
            </a:xfrm>
            <a:custGeom>
              <a:avLst/>
              <a:gdLst/>
              <a:ahLst/>
              <a:cxnLst>
                <a:cxn ang="0">
                  <a:pos x="294" y="149"/>
                </a:cxn>
                <a:cxn ang="0">
                  <a:pos x="197" y="52"/>
                </a:cxn>
                <a:cxn ang="0">
                  <a:pos x="80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41" y="8"/>
                </a:cxn>
                <a:cxn ang="0">
                  <a:pos x="41" y="75"/>
                </a:cxn>
                <a:cxn ang="0">
                  <a:pos x="4" y="75"/>
                </a:cxn>
                <a:cxn ang="0">
                  <a:pos x="0" y="79"/>
                </a:cxn>
                <a:cxn ang="0">
                  <a:pos x="4" y="83"/>
                </a:cxn>
                <a:cxn ang="0">
                  <a:pos x="67" y="83"/>
                </a:cxn>
                <a:cxn ang="0">
                  <a:pos x="94" y="125"/>
                </a:cxn>
                <a:cxn ang="0">
                  <a:pos x="102" y="134"/>
                </a:cxn>
                <a:cxn ang="0">
                  <a:pos x="102" y="200"/>
                </a:cxn>
                <a:cxn ang="0">
                  <a:pos x="106" y="204"/>
                </a:cxn>
                <a:cxn ang="0">
                  <a:pos x="127" y="197"/>
                </a:cxn>
                <a:cxn ang="0">
                  <a:pos x="140" y="172"/>
                </a:cxn>
                <a:cxn ang="0">
                  <a:pos x="140" y="124"/>
                </a:cxn>
                <a:cxn ang="0">
                  <a:pos x="151" y="97"/>
                </a:cxn>
                <a:cxn ang="0">
                  <a:pos x="169" y="99"/>
                </a:cxn>
                <a:cxn ang="0">
                  <a:pos x="251" y="151"/>
                </a:cxn>
                <a:cxn ang="0">
                  <a:pos x="261" y="157"/>
                </a:cxn>
                <a:cxn ang="0">
                  <a:pos x="294" y="154"/>
                </a:cxn>
                <a:cxn ang="0">
                  <a:pos x="294" y="149"/>
                </a:cxn>
                <a:cxn ang="0">
                  <a:pos x="266" y="151"/>
                </a:cxn>
                <a:cxn ang="0">
                  <a:pos x="255" y="144"/>
                </a:cxn>
                <a:cxn ang="0">
                  <a:pos x="173" y="92"/>
                </a:cxn>
                <a:cxn ang="0">
                  <a:pos x="147" y="90"/>
                </a:cxn>
                <a:cxn ang="0">
                  <a:pos x="132" y="124"/>
                </a:cxn>
                <a:cxn ang="0">
                  <a:pos x="132" y="172"/>
                </a:cxn>
                <a:cxn ang="0">
                  <a:pos x="123" y="191"/>
                </a:cxn>
                <a:cxn ang="0">
                  <a:pos x="110" y="196"/>
                </a:cxn>
                <a:cxn ang="0">
                  <a:pos x="110" y="133"/>
                </a:cxn>
                <a:cxn ang="0">
                  <a:pos x="99" y="119"/>
                </a:cxn>
                <a:cxn ang="0">
                  <a:pos x="75" y="79"/>
                </a:cxn>
                <a:cxn ang="0">
                  <a:pos x="74" y="76"/>
                </a:cxn>
                <a:cxn ang="0">
                  <a:pos x="71" y="75"/>
                </a:cxn>
                <a:cxn ang="0">
                  <a:pos x="49" y="75"/>
                </a:cxn>
                <a:cxn ang="0">
                  <a:pos x="49" y="8"/>
                </a:cxn>
                <a:cxn ang="0">
                  <a:pos x="80" y="8"/>
                </a:cxn>
                <a:cxn ang="0">
                  <a:pos x="192" y="57"/>
                </a:cxn>
                <a:cxn ang="0">
                  <a:pos x="286" y="151"/>
                </a:cxn>
                <a:cxn ang="0">
                  <a:pos x="266" y="151"/>
                </a:cxn>
                <a:cxn ang="0">
                  <a:pos x="33" y="62"/>
                </a:cxn>
                <a:cxn ang="0">
                  <a:pos x="29" y="58"/>
                </a:cxn>
                <a:cxn ang="0">
                  <a:pos x="24" y="62"/>
                </a:cxn>
                <a:cxn ang="0">
                  <a:pos x="29" y="67"/>
                </a:cxn>
                <a:cxn ang="0">
                  <a:pos x="33" y="62"/>
                </a:cxn>
              </a:cxnLst>
              <a:rect l="0" t="0" r="r" b="b"/>
              <a:pathLst>
                <a:path w="296" h="204">
                  <a:moveTo>
                    <a:pt x="294" y="149"/>
                  </a:moveTo>
                  <a:cubicBezTo>
                    <a:pt x="197" y="52"/>
                    <a:pt x="197" y="52"/>
                    <a:pt x="197" y="52"/>
                  </a:cubicBezTo>
                  <a:cubicBezTo>
                    <a:pt x="182" y="36"/>
                    <a:pt x="140" y="0"/>
                    <a:pt x="8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2" y="75"/>
                    <a:pt x="0" y="77"/>
                    <a:pt x="0" y="79"/>
                  </a:cubicBezTo>
                  <a:cubicBezTo>
                    <a:pt x="0" y="81"/>
                    <a:pt x="2" y="83"/>
                    <a:pt x="4" y="83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69" y="103"/>
                    <a:pt x="84" y="116"/>
                    <a:pt x="94" y="125"/>
                  </a:cubicBezTo>
                  <a:cubicBezTo>
                    <a:pt x="97" y="128"/>
                    <a:pt x="102" y="132"/>
                    <a:pt x="102" y="134"/>
                  </a:cubicBezTo>
                  <a:cubicBezTo>
                    <a:pt x="102" y="200"/>
                    <a:pt x="102" y="200"/>
                    <a:pt x="102" y="200"/>
                  </a:cubicBezTo>
                  <a:cubicBezTo>
                    <a:pt x="102" y="202"/>
                    <a:pt x="104" y="204"/>
                    <a:pt x="106" y="204"/>
                  </a:cubicBezTo>
                  <a:cubicBezTo>
                    <a:pt x="111" y="204"/>
                    <a:pt x="120" y="202"/>
                    <a:pt x="127" y="197"/>
                  </a:cubicBezTo>
                  <a:cubicBezTo>
                    <a:pt x="133" y="193"/>
                    <a:pt x="140" y="185"/>
                    <a:pt x="140" y="172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14"/>
                    <a:pt x="144" y="102"/>
                    <a:pt x="151" y="97"/>
                  </a:cubicBezTo>
                  <a:cubicBezTo>
                    <a:pt x="156" y="95"/>
                    <a:pt x="162" y="95"/>
                    <a:pt x="169" y="99"/>
                  </a:cubicBezTo>
                  <a:cubicBezTo>
                    <a:pt x="196" y="115"/>
                    <a:pt x="230" y="137"/>
                    <a:pt x="251" y="151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3" y="165"/>
                    <a:pt x="285" y="164"/>
                    <a:pt x="294" y="154"/>
                  </a:cubicBezTo>
                  <a:cubicBezTo>
                    <a:pt x="296" y="153"/>
                    <a:pt x="296" y="150"/>
                    <a:pt x="294" y="149"/>
                  </a:cubicBezTo>
                  <a:close/>
                  <a:moveTo>
                    <a:pt x="266" y="151"/>
                  </a:moveTo>
                  <a:cubicBezTo>
                    <a:pt x="255" y="144"/>
                    <a:pt x="255" y="144"/>
                    <a:pt x="255" y="144"/>
                  </a:cubicBezTo>
                  <a:cubicBezTo>
                    <a:pt x="235" y="131"/>
                    <a:pt x="200" y="108"/>
                    <a:pt x="173" y="92"/>
                  </a:cubicBezTo>
                  <a:cubicBezTo>
                    <a:pt x="161" y="86"/>
                    <a:pt x="152" y="88"/>
                    <a:pt x="147" y="90"/>
                  </a:cubicBezTo>
                  <a:cubicBezTo>
                    <a:pt x="137" y="96"/>
                    <a:pt x="132" y="111"/>
                    <a:pt x="132" y="124"/>
                  </a:cubicBezTo>
                  <a:cubicBezTo>
                    <a:pt x="132" y="124"/>
                    <a:pt x="132" y="172"/>
                    <a:pt x="132" y="172"/>
                  </a:cubicBezTo>
                  <a:cubicBezTo>
                    <a:pt x="132" y="180"/>
                    <a:pt x="129" y="186"/>
                    <a:pt x="123" y="191"/>
                  </a:cubicBezTo>
                  <a:cubicBezTo>
                    <a:pt x="118" y="194"/>
                    <a:pt x="114" y="195"/>
                    <a:pt x="110" y="196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0" y="129"/>
                    <a:pt x="105" y="125"/>
                    <a:pt x="99" y="119"/>
                  </a:cubicBezTo>
                  <a:cubicBezTo>
                    <a:pt x="89" y="110"/>
                    <a:pt x="75" y="98"/>
                    <a:pt x="75" y="79"/>
                  </a:cubicBezTo>
                  <a:cubicBezTo>
                    <a:pt x="75" y="78"/>
                    <a:pt x="75" y="77"/>
                    <a:pt x="74" y="76"/>
                  </a:cubicBezTo>
                  <a:cubicBezTo>
                    <a:pt x="73" y="75"/>
                    <a:pt x="72" y="75"/>
                    <a:pt x="71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137" y="8"/>
                    <a:pt x="177" y="43"/>
                    <a:pt x="192" y="57"/>
                  </a:cubicBezTo>
                  <a:cubicBezTo>
                    <a:pt x="286" y="151"/>
                    <a:pt x="286" y="151"/>
                    <a:pt x="286" y="151"/>
                  </a:cubicBezTo>
                  <a:cubicBezTo>
                    <a:pt x="280" y="156"/>
                    <a:pt x="273" y="155"/>
                    <a:pt x="266" y="151"/>
                  </a:cubicBezTo>
                  <a:close/>
                  <a:moveTo>
                    <a:pt x="33" y="62"/>
                  </a:moveTo>
                  <a:cubicBezTo>
                    <a:pt x="33" y="60"/>
                    <a:pt x="31" y="58"/>
                    <a:pt x="29" y="58"/>
                  </a:cubicBezTo>
                  <a:cubicBezTo>
                    <a:pt x="26" y="58"/>
                    <a:pt x="24" y="60"/>
                    <a:pt x="24" y="62"/>
                  </a:cubicBezTo>
                  <a:cubicBezTo>
                    <a:pt x="24" y="65"/>
                    <a:pt x="26" y="67"/>
                    <a:pt x="29" y="67"/>
                  </a:cubicBezTo>
                  <a:cubicBezTo>
                    <a:pt x="31" y="67"/>
                    <a:pt x="33" y="65"/>
                    <a:pt x="33" y="6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04" name="Freeform 111">
              <a:extLst>
                <a:ext uri="{FF2B5EF4-FFF2-40B4-BE49-F238E27FC236}">
                  <a16:creationId xmlns:a16="http://schemas.microsoft.com/office/drawing/2014/main" id="{656D3781-F4BD-4A5F-9E42-2106F42B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104" y="3367090"/>
              <a:ext cx="203200" cy="125413"/>
            </a:xfrm>
            <a:custGeom>
              <a:avLst/>
              <a:gdLst/>
              <a:ahLst/>
              <a:cxnLst>
                <a:cxn ang="0">
                  <a:pos x="64" y="79"/>
                </a:cxn>
                <a:cxn ang="0">
                  <a:pos x="128" y="0"/>
                </a:cxn>
                <a:cxn ang="0">
                  <a:pos x="0" y="0"/>
                </a:cxn>
                <a:cxn ang="0">
                  <a:pos x="64" y="79"/>
                </a:cxn>
              </a:cxnLst>
              <a:rect l="0" t="0" r="r" b="b"/>
              <a:pathLst>
                <a:path w="128" h="79">
                  <a:moveTo>
                    <a:pt x="64" y="79"/>
                  </a:moveTo>
                  <a:lnTo>
                    <a:pt x="128" y="0"/>
                  </a:lnTo>
                  <a:lnTo>
                    <a:pt x="0" y="0"/>
                  </a:lnTo>
                  <a:lnTo>
                    <a:pt x="64" y="79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05" name="Freeform 112">
              <a:extLst>
                <a:ext uri="{FF2B5EF4-FFF2-40B4-BE49-F238E27FC236}">
                  <a16:creationId xmlns:a16="http://schemas.microsoft.com/office/drawing/2014/main" id="{EDD3FF3E-28FE-4256-AC32-6F633EA7B8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1342" y="3322640"/>
              <a:ext cx="212725" cy="174625"/>
            </a:xfrm>
            <a:custGeom>
              <a:avLst/>
              <a:gdLst/>
              <a:ahLst/>
              <a:cxnLst>
                <a:cxn ang="0">
                  <a:pos x="189" y="40"/>
                </a:cxn>
                <a:cxn ang="0">
                  <a:pos x="189" y="38"/>
                </a:cxn>
                <a:cxn ang="0">
                  <a:pos x="188" y="37"/>
                </a:cxn>
                <a:cxn ang="0">
                  <a:pos x="165" y="2"/>
                </a:cxn>
                <a:cxn ang="0">
                  <a:pos x="164" y="1"/>
                </a:cxn>
                <a:cxn ang="0">
                  <a:pos x="163" y="1"/>
                </a:cxn>
                <a:cxn ang="0">
                  <a:pos x="162" y="0"/>
                </a:cxn>
                <a:cxn ang="0">
                  <a:pos x="26" y="1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1" y="36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0" y="40"/>
                </a:cxn>
                <a:cxn ang="0">
                  <a:pos x="1" y="41"/>
                </a:cxn>
                <a:cxn ang="0">
                  <a:pos x="91" y="154"/>
                </a:cxn>
                <a:cxn ang="0">
                  <a:pos x="92" y="154"/>
                </a:cxn>
                <a:cxn ang="0">
                  <a:pos x="92" y="154"/>
                </a:cxn>
                <a:cxn ang="0">
                  <a:pos x="93" y="155"/>
                </a:cxn>
                <a:cxn ang="0">
                  <a:pos x="93" y="155"/>
                </a:cxn>
                <a:cxn ang="0">
                  <a:pos x="94" y="155"/>
                </a:cxn>
                <a:cxn ang="0">
                  <a:pos x="94" y="155"/>
                </a:cxn>
                <a:cxn ang="0">
                  <a:pos x="95" y="155"/>
                </a:cxn>
                <a:cxn ang="0">
                  <a:pos x="96" y="155"/>
                </a:cxn>
                <a:cxn ang="0">
                  <a:pos x="96" y="155"/>
                </a:cxn>
                <a:cxn ang="0">
                  <a:pos x="97" y="154"/>
                </a:cxn>
                <a:cxn ang="0">
                  <a:pos x="97" y="154"/>
                </a:cxn>
                <a:cxn ang="0">
                  <a:pos x="98" y="154"/>
                </a:cxn>
                <a:cxn ang="0">
                  <a:pos x="188" y="41"/>
                </a:cxn>
                <a:cxn ang="0">
                  <a:pos x="189" y="40"/>
                </a:cxn>
                <a:cxn ang="0">
                  <a:pos x="42" y="35"/>
                </a:cxn>
                <a:cxn ang="0">
                  <a:pos x="27" y="12"/>
                </a:cxn>
                <a:cxn ang="0">
                  <a:pos x="147" y="35"/>
                </a:cxn>
                <a:cxn ang="0">
                  <a:pos x="177" y="35"/>
                </a:cxn>
                <a:cxn ang="0">
                  <a:pos x="94" y="140"/>
                </a:cxn>
                <a:cxn ang="0">
                  <a:pos x="133" y="43"/>
                </a:cxn>
                <a:cxn ang="0">
                  <a:pos x="94" y="9"/>
                </a:cxn>
                <a:cxn ang="0">
                  <a:pos x="61" y="35"/>
                </a:cxn>
                <a:cxn ang="0">
                  <a:pos x="106" y="8"/>
                </a:cxn>
                <a:cxn ang="0">
                  <a:pos x="138" y="33"/>
                </a:cxn>
                <a:cxn ang="0">
                  <a:pos x="34" y="8"/>
                </a:cxn>
                <a:cxn ang="0">
                  <a:pos x="51" y="33"/>
                </a:cxn>
                <a:cxn ang="0">
                  <a:pos x="81" y="128"/>
                </a:cxn>
                <a:cxn ang="0">
                  <a:pos x="47" y="43"/>
                </a:cxn>
                <a:cxn ang="0">
                  <a:pos x="176" y="43"/>
                </a:cxn>
                <a:cxn ang="0">
                  <a:pos x="142" y="43"/>
                </a:cxn>
              </a:cxnLst>
              <a:rect l="0" t="0" r="r" b="b"/>
              <a:pathLst>
                <a:path w="189" h="155">
                  <a:moveTo>
                    <a:pt x="189" y="40"/>
                  </a:moveTo>
                  <a:cubicBezTo>
                    <a:pt x="189" y="40"/>
                    <a:pt x="189" y="40"/>
                    <a:pt x="189" y="40"/>
                  </a:cubicBezTo>
                  <a:cubicBezTo>
                    <a:pt x="189" y="39"/>
                    <a:pt x="189" y="39"/>
                    <a:pt x="189" y="38"/>
                  </a:cubicBezTo>
                  <a:cubicBezTo>
                    <a:pt x="189" y="38"/>
                    <a:pt x="189" y="38"/>
                    <a:pt x="189" y="38"/>
                  </a:cubicBezTo>
                  <a:cubicBezTo>
                    <a:pt x="189" y="38"/>
                    <a:pt x="189" y="37"/>
                    <a:pt x="188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6"/>
                    <a:pt x="188" y="36"/>
                    <a:pt x="188" y="36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5" y="2"/>
                    <a:pt x="165" y="1"/>
                    <a:pt x="164" y="1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1"/>
                    <a:pt x="163" y="1"/>
                    <a:pt x="163" y="1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6" y="0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7"/>
                  </a:cubicBezTo>
                  <a:cubicBezTo>
                    <a:pt x="1" y="37"/>
                    <a:pt x="0" y="37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5"/>
                  </a:cubicBezTo>
                  <a:cubicBezTo>
                    <a:pt x="92" y="155"/>
                    <a:pt x="93" y="155"/>
                    <a:pt x="93" y="155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5"/>
                    <a:pt x="93" y="155"/>
                    <a:pt x="94" y="155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6" y="155"/>
                    <a:pt x="96" y="155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96" y="155"/>
                    <a:pt x="96" y="155"/>
                    <a:pt x="97" y="155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8" y="154"/>
                  </a:cubicBezTo>
                  <a:cubicBezTo>
                    <a:pt x="188" y="41"/>
                    <a:pt x="188" y="41"/>
                    <a:pt x="188" y="41"/>
                  </a:cubicBezTo>
                  <a:cubicBezTo>
                    <a:pt x="188" y="41"/>
                    <a:pt x="188" y="41"/>
                    <a:pt x="188" y="41"/>
                  </a:cubicBezTo>
                  <a:cubicBezTo>
                    <a:pt x="188" y="41"/>
                    <a:pt x="188" y="41"/>
                    <a:pt x="188" y="40"/>
                  </a:cubicBezTo>
                  <a:cubicBezTo>
                    <a:pt x="188" y="40"/>
                    <a:pt x="188" y="40"/>
                    <a:pt x="189" y="40"/>
                  </a:cubicBezTo>
                  <a:close/>
                  <a:moveTo>
                    <a:pt x="27" y="12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12" y="35"/>
                    <a:pt x="12" y="35"/>
                    <a:pt x="12" y="35"/>
                  </a:cubicBezTo>
                  <a:lnTo>
                    <a:pt x="27" y="12"/>
                  </a:lnTo>
                  <a:close/>
                  <a:moveTo>
                    <a:pt x="177" y="35"/>
                  </a:moveTo>
                  <a:cubicBezTo>
                    <a:pt x="147" y="35"/>
                    <a:pt x="147" y="35"/>
                    <a:pt x="147" y="35"/>
                  </a:cubicBezTo>
                  <a:cubicBezTo>
                    <a:pt x="162" y="12"/>
                    <a:pt x="162" y="12"/>
                    <a:pt x="162" y="12"/>
                  </a:cubicBezTo>
                  <a:lnTo>
                    <a:pt x="177" y="35"/>
                  </a:lnTo>
                  <a:close/>
                  <a:moveTo>
                    <a:pt x="133" y="43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56" y="43"/>
                    <a:pt x="56" y="43"/>
                    <a:pt x="56" y="43"/>
                  </a:cubicBezTo>
                  <a:lnTo>
                    <a:pt x="133" y="43"/>
                  </a:lnTo>
                  <a:close/>
                  <a:moveTo>
                    <a:pt x="61" y="35"/>
                  </a:moveTo>
                  <a:cubicBezTo>
                    <a:pt x="94" y="9"/>
                    <a:pt x="94" y="9"/>
                    <a:pt x="94" y="9"/>
                  </a:cubicBezTo>
                  <a:cubicBezTo>
                    <a:pt x="127" y="35"/>
                    <a:pt x="127" y="35"/>
                    <a:pt x="127" y="35"/>
                  </a:cubicBezTo>
                  <a:lnTo>
                    <a:pt x="61" y="35"/>
                  </a:lnTo>
                  <a:close/>
                  <a:moveTo>
                    <a:pt x="138" y="33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54" y="8"/>
                    <a:pt x="154" y="8"/>
                    <a:pt x="154" y="8"/>
                  </a:cubicBezTo>
                  <a:lnTo>
                    <a:pt x="138" y="33"/>
                  </a:lnTo>
                  <a:close/>
                  <a:moveTo>
                    <a:pt x="51" y="3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83" y="8"/>
                    <a:pt x="83" y="8"/>
                    <a:pt x="83" y="8"/>
                  </a:cubicBezTo>
                  <a:lnTo>
                    <a:pt x="51" y="33"/>
                  </a:lnTo>
                  <a:close/>
                  <a:moveTo>
                    <a:pt x="47" y="43"/>
                  </a:moveTo>
                  <a:cubicBezTo>
                    <a:pt x="81" y="128"/>
                    <a:pt x="81" y="128"/>
                    <a:pt x="81" y="128"/>
                  </a:cubicBezTo>
                  <a:cubicBezTo>
                    <a:pt x="12" y="43"/>
                    <a:pt x="12" y="43"/>
                    <a:pt x="12" y="43"/>
                  </a:cubicBezTo>
                  <a:lnTo>
                    <a:pt x="47" y="43"/>
                  </a:lnTo>
                  <a:close/>
                  <a:moveTo>
                    <a:pt x="142" y="43"/>
                  </a:moveTo>
                  <a:cubicBezTo>
                    <a:pt x="176" y="43"/>
                    <a:pt x="176" y="43"/>
                    <a:pt x="176" y="43"/>
                  </a:cubicBezTo>
                  <a:cubicBezTo>
                    <a:pt x="108" y="128"/>
                    <a:pt x="108" y="128"/>
                    <a:pt x="108" y="128"/>
                  </a:cubicBezTo>
                  <a:lnTo>
                    <a:pt x="142" y="43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108" name="Cup">
            <a:extLst>
              <a:ext uri="{FF2B5EF4-FFF2-40B4-BE49-F238E27FC236}">
                <a16:creationId xmlns:a16="http://schemas.microsoft.com/office/drawing/2014/main" id="{D0E18030-BB8B-4E05-ACF5-B702FE657043}"/>
              </a:ext>
            </a:extLst>
          </p:cNvPr>
          <p:cNvGrpSpPr/>
          <p:nvPr/>
        </p:nvGrpSpPr>
        <p:grpSpPr>
          <a:xfrm>
            <a:off x="5286190" y="5374219"/>
            <a:ext cx="465668" cy="469899"/>
            <a:chOff x="4649799" y="2144714"/>
            <a:chExt cx="349251" cy="352424"/>
          </a:xfrm>
        </p:grpSpPr>
        <p:sp>
          <p:nvSpPr>
            <p:cNvPr id="109" name="Freeform 203">
              <a:extLst>
                <a:ext uri="{FF2B5EF4-FFF2-40B4-BE49-F238E27FC236}">
                  <a16:creationId xmlns:a16="http://schemas.microsoft.com/office/drawing/2014/main" id="{7453211C-E77A-45D0-B04E-CEF094BAC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425" y="2149477"/>
              <a:ext cx="117475" cy="252413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0" y="174"/>
                </a:cxn>
                <a:cxn ang="0">
                  <a:pos x="0" y="224"/>
                </a:cxn>
                <a:cxn ang="0">
                  <a:pos x="12" y="224"/>
                </a:cxn>
                <a:cxn ang="0">
                  <a:pos x="12" y="183"/>
                </a:cxn>
                <a:cxn ang="0">
                  <a:pos x="104" y="0"/>
                </a:cxn>
                <a:cxn ang="0">
                  <a:pos x="66" y="0"/>
                </a:cxn>
              </a:cxnLst>
              <a:rect l="0" t="0" r="r" b="b"/>
              <a:pathLst>
                <a:path w="104" h="224">
                  <a:moveTo>
                    <a:pt x="66" y="0"/>
                  </a:moveTo>
                  <a:cubicBezTo>
                    <a:pt x="66" y="62"/>
                    <a:pt x="61" y="146"/>
                    <a:pt x="0" y="174"/>
                  </a:cubicBezTo>
                  <a:cubicBezTo>
                    <a:pt x="0" y="188"/>
                    <a:pt x="0" y="224"/>
                    <a:pt x="0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12" y="224"/>
                    <a:pt x="12" y="197"/>
                    <a:pt x="12" y="183"/>
                  </a:cubicBezTo>
                  <a:cubicBezTo>
                    <a:pt x="78" y="157"/>
                    <a:pt x="104" y="76"/>
                    <a:pt x="104" y="0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1" name="Freeform 204">
              <a:extLst>
                <a:ext uri="{FF2B5EF4-FFF2-40B4-BE49-F238E27FC236}">
                  <a16:creationId xmlns:a16="http://schemas.microsoft.com/office/drawing/2014/main" id="{700378DF-1F20-415C-82F0-609C2C44AB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9799" y="2144714"/>
              <a:ext cx="349251" cy="261938"/>
            </a:xfrm>
            <a:custGeom>
              <a:avLst/>
              <a:gdLst/>
              <a:ahLst/>
              <a:cxnLst>
                <a:cxn ang="0">
                  <a:pos x="311" y="32"/>
                </a:cxn>
                <a:cxn ang="0">
                  <a:pos x="307" y="28"/>
                </a:cxn>
                <a:cxn ang="0">
                  <a:pos x="263" y="28"/>
                </a:cxn>
                <a:cxn ang="0">
                  <a:pos x="264" y="4"/>
                </a:cxn>
                <a:cxn ang="0">
                  <a:pos x="260" y="0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8" y="28"/>
                </a:cxn>
                <a:cxn ang="0">
                  <a:pos x="4" y="28"/>
                </a:cxn>
                <a:cxn ang="0">
                  <a:pos x="0" y="32"/>
                </a:cxn>
                <a:cxn ang="0">
                  <a:pos x="85" y="144"/>
                </a:cxn>
                <a:cxn ang="0">
                  <a:pos x="140" y="189"/>
                </a:cxn>
                <a:cxn ang="0">
                  <a:pos x="140" y="228"/>
                </a:cxn>
                <a:cxn ang="0">
                  <a:pos x="144" y="232"/>
                </a:cxn>
                <a:cxn ang="0">
                  <a:pos x="148" y="228"/>
                </a:cxn>
                <a:cxn ang="0">
                  <a:pos x="148" y="187"/>
                </a:cxn>
                <a:cxn ang="0">
                  <a:pos x="145" y="183"/>
                </a:cxn>
                <a:cxn ang="0">
                  <a:pos x="57" y="32"/>
                </a:cxn>
                <a:cxn ang="0">
                  <a:pos x="57" y="32"/>
                </a:cxn>
                <a:cxn ang="0">
                  <a:pos x="57" y="32"/>
                </a:cxn>
                <a:cxn ang="0">
                  <a:pos x="55" y="8"/>
                </a:cxn>
                <a:cxn ang="0">
                  <a:pos x="256" y="8"/>
                </a:cxn>
                <a:cxn ang="0">
                  <a:pos x="255" y="32"/>
                </a:cxn>
                <a:cxn ang="0">
                  <a:pos x="255" y="32"/>
                </a:cxn>
                <a:cxn ang="0">
                  <a:pos x="255" y="32"/>
                </a:cxn>
                <a:cxn ang="0">
                  <a:pos x="166" y="183"/>
                </a:cxn>
                <a:cxn ang="0">
                  <a:pos x="164" y="187"/>
                </a:cxn>
                <a:cxn ang="0">
                  <a:pos x="164" y="228"/>
                </a:cxn>
                <a:cxn ang="0">
                  <a:pos x="168" y="232"/>
                </a:cxn>
                <a:cxn ang="0">
                  <a:pos x="172" y="228"/>
                </a:cxn>
                <a:cxn ang="0">
                  <a:pos x="172" y="189"/>
                </a:cxn>
                <a:cxn ang="0">
                  <a:pos x="227" y="144"/>
                </a:cxn>
                <a:cxn ang="0">
                  <a:pos x="311" y="32"/>
                </a:cxn>
                <a:cxn ang="0">
                  <a:pos x="8" y="36"/>
                </a:cxn>
                <a:cxn ang="0">
                  <a:pos x="49" y="36"/>
                </a:cxn>
                <a:cxn ang="0">
                  <a:pos x="78" y="133"/>
                </a:cxn>
                <a:cxn ang="0">
                  <a:pos x="8" y="36"/>
                </a:cxn>
                <a:cxn ang="0">
                  <a:pos x="234" y="133"/>
                </a:cxn>
                <a:cxn ang="0">
                  <a:pos x="263" y="36"/>
                </a:cxn>
                <a:cxn ang="0">
                  <a:pos x="303" y="36"/>
                </a:cxn>
                <a:cxn ang="0">
                  <a:pos x="234" y="133"/>
                </a:cxn>
              </a:cxnLst>
              <a:rect l="0" t="0" r="r" b="b"/>
              <a:pathLst>
                <a:path w="311" h="232">
                  <a:moveTo>
                    <a:pt x="311" y="32"/>
                  </a:moveTo>
                  <a:cubicBezTo>
                    <a:pt x="311" y="30"/>
                    <a:pt x="309" y="28"/>
                    <a:pt x="307" y="28"/>
                  </a:cubicBezTo>
                  <a:cubicBezTo>
                    <a:pt x="263" y="28"/>
                    <a:pt x="263" y="28"/>
                    <a:pt x="263" y="28"/>
                  </a:cubicBezTo>
                  <a:cubicBezTo>
                    <a:pt x="264" y="20"/>
                    <a:pt x="264" y="12"/>
                    <a:pt x="264" y="4"/>
                  </a:cubicBezTo>
                  <a:cubicBezTo>
                    <a:pt x="264" y="2"/>
                    <a:pt x="262" y="0"/>
                    <a:pt x="26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7" y="12"/>
                    <a:pt x="48" y="20"/>
                    <a:pt x="48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8"/>
                    <a:pt x="0" y="30"/>
                    <a:pt x="0" y="32"/>
                  </a:cubicBezTo>
                  <a:cubicBezTo>
                    <a:pt x="0" y="83"/>
                    <a:pt x="45" y="133"/>
                    <a:pt x="85" y="144"/>
                  </a:cubicBezTo>
                  <a:cubicBezTo>
                    <a:pt x="99" y="165"/>
                    <a:pt x="118" y="180"/>
                    <a:pt x="140" y="189"/>
                  </a:cubicBezTo>
                  <a:cubicBezTo>
                    <a:pt x="140" y="228"/>
                    <a:pt x="140" y="228"/>
                    <a:pt x="140" y="228"/>
                  </a:cubicBezTo>
                  <a:cubicBezTo>
                    <a:pt x="140" y="230"/>
                    <a:pt x="141" y="232"/>
                    <a:pt x="144" y="232"/>
                  </a:cubicBezTo>
                  <a:cubicBezTo>
                    <a:pt x="146" y="232"/>
                    <a:pt x="148" y="230"/>
                    <a:pt x="148" y="228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5"/>
                    <a:pt x="147" y="184"/>
                    <a:pt x="145" y="183"/>
                  </a:cubicBezTo>
                  <a:cubicBezTo>
                    <a:pt x="95" y="163"/>
                    <a:pt x="63" y="108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6" y="24"/>
                    <a:pt x="56" y="16"/>
                    <a:pt x="55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6" y="16"/>
                    <a:pt x="256" y="24"/>
                    <a:pt x="255" y="32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48" y="108"/>
                    <a:pt x="216" y="163"/>
                    <a:pt x="166" y="183"/>
                  </a:cubicBezTo>
                  <a:cubicBezTo>
                    <a:pt x="165" y="184"/>
                    <a:pt x="164" y="185"/>
                    <a:pt x="164" y="187"/>
                  </a:cubicBezTo>
                  <a:cubicBezTo>
                    <a:pt x="164" y="228"/>
                    <a:pt x="164" y="228"/>
                    <a:pt x="164" y="228"/>
                  </a:cubicBezTo>
                  <a:cubicBezTo>
                    <a:pt x="164" y="230"/>
                    <a:pt x="166" y="232"/>
                    <a:pt x="168" y="232"/>
                  </a:cubicBezTo>
                  <a:cubicBezTo>
                    <a:pt x="170" y="232"/>
                    <a:pt x="172" y="230"/>
                    <a:pt x="172" y="228"/>
                  </a:cubicBezTo>
                  <a:cubicBezTo>
                    <a:pt x="172" y="189"/>
                    <a:pt x="172" y="189"/>
                    <a:pt x="172" y="189"/>
                  </a:cubicBezTo>
                  <a:cubicBezTo>
                    <a:pt x="194" y="180"/>
                    <a:pt x="212" y="165"/>
                    <a:pt x="227" y="144"/>
                  </a:cubicBezTo>
                  <a:cubicBezTo>
                    <a:pt x="267" y="133"/>
                    <a:pt x="311" y="83"/>
                    <a:pt x="311" y="32"/>
                  </a:cubicBezTo>
                  <a:close/>
                  <a:moveTo>
                    <a:pt x="8" y="36"/>
                  </a:moveTo>
                  <a:cubicBezTo>
                    <a:pt x="49" y="36"/>
                    <a:pt x="49" y="36"/>
                    <a:pt x="49" y="36"/>
                  </a:cubicBezTo>
                  <a:cubicBezTo>
                    <a:pt x="52" y="74"/>
                    <a:pt x="62" y="107"/>
                    <a:pt x="78" y="133"/>
                  </a:cubicBezTo>
                  <a:cubicBezTo>
                    <a:pt x="44" y="119"/>
                    <a:pt x="10" y="79"/>
                    <a:pt x="8" y="36"/>
                  </a:cubicBezTo>
                  <a:close/>
                  <a:moveTo>
                    <a:pt x="234" y="133"/>
                  </a:moveTo>
                  <a:cubicBezTo>
                    <a:pt x="249" y="107"/>
                    <a:pt x="259" y="74"/>
                    <a:pt x="263" y="36"/>
                  </a:cubicBezTo>
                  <a:cubicBezTo>
                    <a:pt x="303" y="36"/>
                    <a:pt x="303" y="36"/>
                    <a:pt x="303" y="36"/>
                  </a:cubicBezTo>
                  <a:cubicBezTo>
                    <a:pt x="301" y="79"/>
                    <a:pt x="267" y="119"/>
                    <a:pt x="234" y="1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2" name="Rectangle 206">
              <a:extLst>
                <a:ext uri="{FF2B5EF4-FFF2-40B4-BE49-F238E27FC236}">
                  <a16:creationId xmlns:a16="http://schemas.microsoft.com/office/drawing/2014/main" id="{263281C5-255B-4E16-8BF0-F06C4BF05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6151" y="2401888"/>
              <a:ext cx="22225" cy="68263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3" name="Rectangle 207">
              <a:extLst>
                <a:ext uri="{FF2B5EF4-FFF2-40B4-BE49-F238E27FC236}">
                  <a16:creationId xmlns:a16="http://schemas.microsoft.com/office/drawing/2014/main" id="{924E6FE1-2A4E-4B1F-B502-2942F7434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688" y="2470150"/>
              <a:ext cx="25400" cy="22225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4" name="Freeform 208">
              <a:extLst>
                <a:ext uri="{FF2B5EF4-FFF2-40B4-BE49-F238E27FC236}">
                  <a16:creationId xmlns:a16="http://schemas.microsoft.com/office/drawing/2014/main" id="{F380DE21-65A3-4189-A855-3B97245AB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5513" y="2465388"/>
              <a:ext cx="177800" cy="31750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28"/>
                </a:cxn>
                <a:cxn ang="0">
                  <a:pos x="155" y="28"/>
                </a:cxn>
                <a:cxn ang="0">
                  <a:pos x="159" y="24"/>
                </a:cxn>
                <a:cxn ang="0">
                  <a:pos x="159" y="4"/>
                </a:cxn>
                <a:cxn ang="0">
                  <a:pos x="155" y="0"/>
                </a:cxn>
                <a:cxn ang="0">
                  <a:pos x="155" y="20"/>
                </a:cxn>
                <a:cxn ang="0">
                  <a:pos x="4" y="20"/>
                </a:cxn>
                <a:cxn ang="0">
                  <a:pos x="8" y="24"/>
                </a:cxn>
                <a:cxn ang="0">
                  <a:pos x="8" y="4"/>
                </a:cxn>
                <a:cxn ang="0">
                  <a:pos x="4" y="8"/>
                </a:cxn>
                <a:cxn ang="0">
                  <a:pos x="155" y="8"/>
                </a:cxn>
                <a:cxn ang="0">
                  <a:pos x="151" y="4"/>
                </a:cxn>
                <a:cxn ang="0">
                  <a:pos x="151" y="24"/>
                </a:cxn>
                <a:cxn ang="0">
                  <a:pos x="155" y="20"/>
                </a:cxn>
              </a:cxnLst>
              <a:rect l="0" t="0" r="r" b="b"/>
              <a:pathLst>
                <a:path w="159" h="28">
                  <a:moveTo>
                    <a:pt x="1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7" y="28"/>
                    <a:pt x="159" y="26"/>
                    <a:pt x="159" y="24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9" y="2"/>
                    <a:pt x="157" y="0"/>
                    <a:pt x="155" y="0"/>
                  </a:cubicBezTo>
                  <a:close/>
                  <a:moveTo>
                    <a:pt x="155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7" y="20"/>
                    <a:pt x="8" y="22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7"/>
                    <a:pt x="7" y="8"/>
                    <a:pt x="4" y="8"/>
                  </a:cubicBezTo>
                  <a:cubicBezTo>
                    <a:pt x="155" y="8"/>
                    <a:pt x="155" y="8"/>
                    <a:pt x="155" y="8"/>
                  </a:cubicBezTo>
                  <a:cubicBezTo>
                    <a:pt x="153" y="8"/>
                    <a:pt x="151" y="7"/>
                    <a:pt x="151" y="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2"/>
                    <a:pt x="153" y="20"/>
                    <a:pt x="155" y="2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5" name="Freeform 209">
              <a:extLst>
                <a:ext uri="{FF2B5EF4-FFF2-40B4-BE49-F238E27FC236}">
                  <a16:creationId xmlns:a16="http://schemas.microsoft.com/office/drawing/2014/main" id="{F0EA7A0F-4FEB-469C-82EF-F49F0A20E0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1388" y="2397125"/>
              <a:ext cx="146050" cy="77788"/>
            </a:xfrm>
            <a:custGeom>
              <a:avLst/>
              <a:gdLst/>
              <a:ahLst/>
              <a:cxnLst>
                <a:cxn ang="0">
                  <a:pos x="4" y="8"/>
                </a:cxn>
                <a:cxn ang="0">
                  <a:pos x="125" y="8"/>
                </a:cxn>
                <a:cxn ang="0">
                  <a:pos x="121" y="4"/>
                </a:cxn>
                <a:cxn ang="0">
                  <a:pos x="121" y="65"/>
                </a:cxn>
                <a:cxn ang="0">
                  <a:pos x="125" y="61"/>
                </a:cxn>
                <a:cxn ang="0">
                  <a:pos x="4" y="61"/>
                </a:cxn>
                <a:cxn ang="0">
                  <a:pos x="8" y="65"/>
                </a:cxn>
                <a:cxn ang="0">
                  <a:pos x="8" y="4"/>
                </a:cxn>
                <a:cxn ang="0">
                  <a:pos x="4" y="8"/>
                </a:cxn>
                <a:cxn ang="0">
                  <a:pos x="4" y="69"/>
                </a:cxn>
                <a:cxn ang="0">
                  <a:pos x="125" y="69"/>
                </a:cxn>
                <a:cxn ang="0">
                  <a:pos x="129" y="65"/>
                </a:cxn>
                <a:cxn ang="0">
                  <a:pos x="129" y="4"/>
                </a:cxn>
                <a:cxn ang="0">
                  <a:pos x="125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65"/>
                </a:cxn>
                <a:cxn ang="0">
                  <a:pos x="4" y="69"/>
                </a:cxn>
              </a:cxnLst>
              <a:rect l="0" t="0" r="r" b="b"/>
              <a:pathLst>
                <a:path w="129" h="69">
                  <a:moveTo>
                    <a:pt x="4" y="8"/>
                  </a:moveTo>
                  <a:cubicBezTo>
                    <a:pt x="125" y="8"/>
                    <a:pt x="125" y="8"/>
                    <a:pt x="125" y="8"/>
                  </a:cubicBezTo>
                  <a:cubicBezTo>
                    <a:pt x="123" y="8"/>
                    <a:pt x="121" y="6"/>
                    <a:pt x="121" y="4"/>
                  </a:cubicBezTo>
                  <a:cubicBezTo>
                    <a:pt x="121" y="65"/>
                    <a:pt x="121" y="65"/>
                    <a:pt x="121" y="65"/>
                  </a:cubicBezTo>
                  <a:cubicBezTo>
                    <a:pt x="121" y="63"/>
                    <a:pt x="123" y="61"/>
                    <a:pt x="125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6" y="61"/>
                    <a:pt x="8" y="63"/>
                    <a:pt x="8" y="6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lose/>
                  <a:moveTo>
                    <a:pt x="4" y="69"/>
                  </a:moveTo>
                  <a:cubicBezTo>
                    <a:pt x="125" y="69"/>
                    <a:pt x="125" y="69"/>
                    <a:pt x="125" y="69"/>
                  </a:cubicBezTo>
                  <a:cubicBezTo>
                    <a:pt x="127" y="69"/>
                    <a:pt x="129" y="68"/>
                    <a:pt x="129" y="65"/>
                  </a:cubicBezTo>
                  <a:cubicBezTo>
                    <a:pt x="129" y="4"/>
                    <a:pt x="129" y="4"/>
                    <a:pt x="129" y="4"/>
                  </a:cubicBezTo>
                  <a:cubicBezTo>
                    <a:pt x="129" y="2"/>
                    <a:pt x="127" y="0"/>
                    <a:pt x="1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2" y="69"/>
                    <a:pt x="4" y="6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6" name="Rectangle 210">
              <a:extLst>
                <a:ext uri="{FF2B5EF4-FFF2-40B4-BE49-F238E27FC236}">
                  <a16:creationId xmlns:a16="http://schemas.microsoft.com/office/drawing/2014/main" id="{F40D699A-9083-4344-A999-51950C43F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426" y="2425700"/>
              <a:ext cx="53975" cy="22225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7" name="Freeform 211">
              <a:extLst>
                <a:ext uri="{FF2B5EF4-FFF2-40B4-BE49-F238E27FC236}">
                  <a16:creationId xmlns:a16="http://schemas.microsoft.com/office/drawing/2014/main" id="{FD5B0DCB-8B88-429D-B3C3-863092A6B9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2663" y="2420938"/>
              <a:ext cx="61913" cy="31750"/>
            </a:xfrm>
            <a:custGeom>
              <a:avLst/>
              <a:gdLst/>
              <a:ahLst/>
              <a:cxnLst>
                <a:cxn ang="0">
                  <a:pos x="4" y="8"/>
                </a:cxn>
                <a:cxn ang="0">
                  <a:pos x="51" y="8"/>
                </a:cxn>
                <a:cxn ang="0">
                  <a:pos x="47" y="4"/>
                </a:cxn>
                <a:cxn ang="0">
                  <a:pos x="47" y="24"/>
                </a:cxn>
                <a:cxn ang="0">
                  <a:pos x="51" y="20"/>
                </a:cxn>
                <a:cxn ang="0">
                  <a:pos x="4" y="20"/>
                </a:cxn>
                <a:cxn ang="0">
                  <a:pos x="8" y="24"/>
                </a:cxn>
                <a:cxn ang="0">
                  <a:pos x="8" y="4"/>
                </a:cxn>
                <a:cxn ang="0">
                  <a:pos x="4" y="8"/>
                </a:cxn>
                <a:cxn ang="0">
                  <a:pos x="4" y="28"/>
                </a:cxn>
                <a:cxn ang="0">
                  <a:pos x="51" y="28"/>
                </a:cxn>
                <a:cxn ang="0">
                  <a:pos x="55" y="24"/>
                </a:cxn>
                <a:cxn ang="0">
                  <a:pos x="55" y="4"/>
                </a:cxn>
                <a:cxn ang="0">
                  <a:pos x="5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28"/>
                </a:cxn>
              </a:cxnLst>
              <a:rect l="0" t="0" r="r" b="b"/>
              <a:pathLst>
                <a:path w="55" h="28">
                  <a:moveTo>
                    <a:pt x="4" y="8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49" y="8"/>
                    <a:pt x="47" y="6"/>
                    <a:pt x="47" y="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1"/>
                    <a:pt x="49" y="20"/>
                    <a:pt x="5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20"/>
                    <a:pt x="8" y="21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lose/>
                  <a:moveTo>
                    <a:pt x="4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4" y="28"/>
                    <a:pt x="55" y="26"/>
                    <a:pt x="55" y="2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1"/>
                    <a:pt x="54" y="0"/>
                    <a:pt x="5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</p:spTree>
    <p:extLst>
      <p:ext uri="{BB962C8B-B14F-4D97-AF65-F5344CB8AC3E}">
        <p14:creationId xmlns:p14="http://schemas.microsoft.com/office/powerpoint/2010/main" val="69938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">
        <p14:reveal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000"/>
                            </p:stCondLst>
                            <p:childTnLst>
                              <p:par>
                                <p:cTn id="6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8" dur="1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00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10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6" grpId="0" animBg="1"/>
      <p:bldP spid="1029" grpId="0"/>
      <p:bldP spid="1031" grpId="0"/>
      <p:bldP spid="1032" grpId="0"/>
      <p:bldP spid="1049" grpId="0" animBg="1"/>
      <p:bldP spid="1050" grpId="0" animBg="1"/>
      <p:bldP spid="1051" grpId="0" animBg="1"/>
      <p:bldP spid="1052" grpId="0" animBg="1"/>
      <p:bldP spid="1177" grpId="0" animBg="1"/>
      <p:bldP spid="1178" grpId="0" animBg="1"/>
      <p:bldP spid="1179" grpId="0" animBg="1"/>
      <p:bldP spid="1180" grpId="0" animBg="1"/>
      <p:bldP spid="16" grpId="0"/>
      <p:bldP spid="106" grpId="0"/>
      <p:bldP spid="107" grpId="0"/>
      <p:bldP spid="110" grpId="0"/>
      <p:bldP spid="84" grpId="0"/>
      <p:bldP spid="86" grpId="0"/>
      <p:bldP spid="87" grpId="0"/>
      <p:bldP spid="88" grpId="0" animBg="1"/>
      <p:bldP spid="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200"/>
          <p:cNvSpPr/>
          <p:nvPr/>
        </p:nvSpPr>
        <p:spPr>
          <a:xfrm>
            <a:off x="4608778" y="3280739"/>
            <a:ext cx="621998" cy="6402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cxnSp>
        <p:nvCxnSpPr>
          <p:cNvPr id="4" name="Straight Arrow Connector 25"/>
          <p:cNvCxnSpPr>
            <a:cxnSpLocks/>
          </p:cNvCxnSpPr>
          <p:nvPr/>
        </p:nvCxnSpPr>
        <p:spPr bwMode="auto">
          <a:xfrm>
            <a:off x="6526489" y="2044540"/>
            <a:ext cx="2017783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54"/>
          <p:cNvGrpSpPr>
            <a:grpSpLocks/>
          </p:cNvGrpSpPr>
          <p:nvPr/>
        </p:nvGrpSpPr>
        <p:grpSpPr bwMode="auto">
          <a:xfrm rot="10800000">
            <a:off x="7163827" y="4174983"/>
            <a:ext cx="1214666" cy="300731"/>
            <a:chOff x="7906533" y="4840050"/>
            <a:chExt cx="1125966" cy="606826"/>
          </a:xfrm>
        </p:grpSpPr>
        <p:cxnSp>
          <p:nvCxnSpPr>
            <p:cNvPr id="6" name="Straight Arrow Connector 42"/>
            <p:cNvCxnSpPr/>
            <p:nvPr/>
          </p:nvCxnSpPr>
          <p:spPr>
            <a:xfrm>
              <a:off x="8636025" y="5446875"/>
              <a:ext cx="396474" cy="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5"/>
            <p:cNvCxnSpPr/>
            <p:nvPr/>
          </p:nvCxnSpPr>
          <p:spPr>
            <a:xfrm flipH="1" flipV="1">
              <a:off x="7906533" y="4840050"/>
              <a:ext cx="729493" cy="60682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60"/>
          <p:cNvGrpSpPr>
            <a:grpSpLocks/>
          </p:cNvGrpSpPr>
          <p:nvPr/>
        </p:nvGrpSpPr>
        <p:grpSpPr bwMode="auto">
          <a:xfrm>
            <a:off x="3262742" y="2109756"/>
            <a:ext cx="1651932" cy="386784"/>
            <a:chOff x="3181205" y="2010025"/>
            <a:chExt cx="1299921" cy="271166"/>
          </a:xfrm>
        </p:grpSpPr>
        <p:cxnSp>
          <p:nvCxnSpPr>
            <p:cNvPr id="12" name="Straight Arrow Connector 70"/>
            <p:cNvCxnSpPr/>
            <p:nvPr/>
          </p:nvCxnSpPr>
          <p:spPr>
            <a:xfrm flipH="1">
              <a:off x="3181205" y="2010025"/>
              <a:ext cx="780905" cy="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72"/>
            <p:cNvCxnSpPr/>
            <p:nvPr/>
          </p:nvCxnSpPr>
          <p:spPr>
            <a:xfrm>
              <a:off x="3962110" y="2010025"/>
              <a:ext cx="519016" cy="27116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6"/>
          <p:cNvGrpSpPr>
            <a:grpSpLocks/>
          </p:cNvGrpSpPr>
          <p:nvPr/>
        </p:nvGrpSpPr>
        <p:grpSpPr bwMode="auto">
          <a:xfrm>
            <a:off x="3276578" y="4007656"/>
            <a:ext cx="2590953" cy="464385"/>
            <a:chOff x="3279710" y="3713495"/>
            <a:chExt cx="1872464" cy="325928"/>
          </a:xfrm>
        </p:grpSpPr>
        <p:cxnSp>
          <p:nvCxnSpPr>
            <p:cNvPr id="18" name="Straight Arrow Connector 62"/>
            <p:cNvCxnSpPr/>
            <p:nvPr/>
          </p:nvCxnSpPr>
          <p:spPr>
            <a:xfrm flipH="1">
              <a:off x="3279710" y="3713495"/>
              <a:ext cx="1412285" cy="4452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64"/>
            <p:cNvCxnSpPr/>
            <p:nvPr/>
          </p:nvCxnSpPr>
          <p:spPr>
            <a:xfrm flipH="1" flipV="1">
              <a:off x="4690107" y="3717947"/>
              <a:ext cx="462067" cy="32147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59"/>
          <p:cNvSpPr txBox="1">
            <a:spLocks noChangeArrowheads="1"/>
          </p:cNvSpPr>
          <p:nvPr/>
        </p:nvSpPr>
        <p:spPr bwMode="auto">
          <a:xfrm flipH="1">
            <a:off x="320743" y="1556792"/>
            <a:ext cx="2822929" cy="847482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382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3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ОПТИМИЗАЦИЯ РЕСУРСОВ</a:t>
            </a:r>
            <a:endParaRPr lang="en-US" altLang="ko-KR" sz="2300" b="0" dirty="0">
              <a:solidFill>
                <a:schemeClr val="tx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17"/>
          <p:cNvSpPr>
            <a:spLocks noChangeArrowheads="1"/>
          </p:cNvSpPr>
          <p:nvPr/>
        </p:nvSpPr>
        <p:spPr bwMode="auto">
          <a:xfrm>
            <a:off x="247385" y="2348880"/>
            <a:ext cx="2896287" cy="1216814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/>
          <a:p>
            <a:pPr algn="r"/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Правильный выбор профессии с первого раза позволит избежать потерь времени и ресурсов на переквалификацию и</a:t>
            </a:r>
          </a:p>
          <a:p>
            <a:pPr algn="r"/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переобучение работников</a:t>
            </a:r>
          </a:p>
        </p:txBody>
      </p:sp>
      <p:sp>
        <p:nvSpPr>
          <p:cNvPr id="22" name="TextBox 59"/>
          <p:cNvSpPr txBox="1">
            <a:spLocks noChangeArrowheads="1"/>
          </p:cNvSpPr>
          <p:nvPr/>
        </p:nvSpPr>
        <p:spPr bwMode="auto">
          <a:xfrm flipH="1">
            <a:off x="623392" y="3869531"/>
            <a:ext cx="2522558" cy="84748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2">
                <a:lumMod val="20000"/>
                <a:lumOff val="80000"/>
              </a:schemeClr>
            </a:glow>
          </a:effectLst>
        </p:spPr>
        <p:txBody>
          <a:bodyPr wrap="square" lIns="138244" tIns="69123" rIns="138244" bIns="691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382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300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СОКРАЩЕНИЕ МИГРАЦИИ</a:t>
            </a:r>
            <a:endParaRPr lang="en-US" altLang="ko-KR" sz="23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17"/>
          <p:cNvSpPr>
            <a:spLocks noChangeArrowheads="1"/>
          </p:cNvSpPr>
          <p:nvPr/>
        </p:nvSpPr>
        <p:spPr bwMode="auto">
          <a:xfrm>
            <a:off x="320743" y="4589611"/>
            <a:ext cx="2822929" cy="1647701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/>
          <a:p>
            <a:pPr algn="r"/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Молодежь получает информацию о возможности построить карьеру и жизнь в своем регионе, не ощущая необходимости уезжать на поиски работы </a:t>
            </a:r>
          </a:p>
          <a:p>
            <a:pPr algn="r"/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6" name="TextBox 59"/>
          <p:cNvSpPr txBox="1">
            <a:spLocks noChangeArrowheads="1"/>
          </p:cNvSpPr>
          <p:nvPr/>
        </p:nvSpPr>
        <p:spPr bwMode="auto">
          <a:xfrm flipH="1">
            <a:off x="8675566" y="1513592"/>
            <a:ext cx="3325089" cy="1555368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defTabSz="1382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30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СОЗДАНИЕ ПОЗИТИВНОГО ОБРАЗА МУНИЦИПАЛИТЕТА</a:t>
            </a:r>
            <a:endParaRPr lang="en-US" altLang="ko-KR" sz="230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8703326" y="3003113"/>
            <a:ext cx="3214753" cy="785927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/>
          <a:p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как заботливого и инновационного места, где заботятся о будущем своих жителей в построении карьеры</a:t>
            </a: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8736238" y="3915658"/>
            <a:ext cx="2895017" cy="1092205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defTabSz="1382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300" dirty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ФОРМИРОВАНИЕ КАДРОВОГО РЕЗЕРВА</a:t>
            </a:r>
            <a:endParaRPr lang="en-US" altLang="ko-KR" sz="2300" dirty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17"/>
          <p:cNvSpPr>
            <a:spLocks noChangeArrowheads="1"/>
          </p:cNvSpPr>
          <p:nvPr/>
        </p:nvSpPr>
        <p:spPr bwMode="auto">
          <a:xfrm>
            <a:off x="8736239" y="4949070"/>
            <a:ext cx="3181839" cy="1432258"/>
          </a:xfrm>
          <a:prstGeom prst="rect">
            <a:avLst/>
          </a:prstGeom>
          <a:noFill/>
          <a:ln>
            <a:noFill/>
          </a:ln>
        </p:spPr>
        <p:txBody>
          <a:bodyPr wrap="square" lIns="138244" tIns="69123" rIns="138244" bIns="69123">
            <a:spAutoFit/>
          </a:bodyPr>
          <a:lstStyle/>
          <a:p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востребованным специалистам</a:t>
            </a:r>
          </a:p>
          <a:p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(медикам, инженерам, педагогам) формируются целевые выборки. проводятся массовые и индивидуальные профориентационные мероприятия. </a:t>
            </a:r>
          </a:p>
        </p:txBody>
      </p:sp>
      <p:grpSp>
        <p:nvGrpSpPr>
          <p:cNvPr id="33" name="组合 182"/>
          <p:cNvGrpSpPr/>
          <p:nvPr/>
        </p:nvGrpSpPr>
        <p:grpSpPr>
          <a:xfrm>
            <a:off x="5330447" y="3919182"/>
            <a:ext cx="1074168" cy="1105717"/>
            <a:chOff x="304800" y="673100"/>
            <a:chExt cx="4000500" cy="4000500"/>
          </a:xfrm>
          <a:effectLst>
            <a:glow rad="203200">
              <a:schemeClr val="accent2">
                <a:lumMod val="20000"/>
                <a:lumOff val="8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1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184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185"/>
          <p:cNvGrpSpPr/>
          <p:nvPr/>
        </p:nvGrpSpPr>
        <p:grpSpPr>
          <a:xfrm>
            <a:off x="6659901" y="2754016"/>
            <a:ext cx="1125058" cy="1097351"/>
            <a:chOff x="304800" y="673100"/>
            <a:chExt cx="4000500" cy="4000500"/>
          </a:xfrm>
          <a:effectLst>
            <a:glow rad="127000">
              <a:schemeClr val="bg1">
                <a:lumMod val="95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1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187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188"/>
          <p:cNvGrpSpPr/>
          <p:nvPr/>
        </p:nvGrpSpPr>
        <p:grpSpPr>
          <a:xfrm>
            <a:off x="4509107" y="2020408"/>
            <a:ext cx="1783898" cy="1773319"/>
            <a:chOff x="304800" y="673100"/>
            <a:chExt cx="4000500" cy="4000500"/>
          </a:xfrm>
          <a:effectLst>
            <a:glow rad="203200">
              <a:schemeClr val="accent1">
                <a:lumMod val="20000"/>
                <a:lumOff val="8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1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190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191"/>
          <p:cNvGrpSpPr/>
          <p:nvPr/>
        </p:nvGrpSpPr>
        <p:grpSpPr>
          <a:xfrm>
            <a:off x="6277079" y="1584615"/>
            <a:ext cx="906533" cy="933157"/>
            <a:chOff x="304800" y="673100"/>
            <a:chExt cx="4000500" cy="4000500"/>
          </a:xfrm>
          <a:effectLst>
            <a:glow rad="203200">
              <a:schemeClr val="accent4">
                <a:lumMod val="20000"/>
                <a:lumOff val="8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1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193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194"/>
          <p:cNvGrpSpPr/>
          <p:nvPr/>
        </p:nvGrpSpPr>
        <p:grpSpPr>
          <a:xfrm>
            <a:off x="6516878" y="4007656"/>
            <a:ext cx="1503304" cy="1446920"/>
            <a:chOff x="304800" y="673100"/>
            <a:chExt cx="4000500" cy="4000500"/>
          </a:xfrm>
          <a:effectLst>
            <a:glow rad="203200">
              <a:schemeClr val="accent3">
                <a:lumMod val="40000"/>
                <a:lumOff val="6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1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196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197"/>
          <p:cNvGrpSpPr/>
          <p:nvPr/>
        </p:nvGrpSpPr>
        <p:grpSpPr>
          <a:xfrm>
            <a:off x="3983022" y="4077954"/>
            <a:ext cx="1131052" cy="116427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1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199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椭圆 201"/>
          <p:cNvSpPr/>
          <p:nvPr/>
        </p:nvSpPr>
        <p:spPr>
          <a:xfrm>
            <a:off x="4309283" y="2632449"/>
            <a:ext cx="190459" cy="19605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202"/>
          <p:cNvSpPr/>
          <p:nvPr/>
        </p:nvSpPr>
        <p:spPr>
          <a:xfrm>
            <a:off x="7646348" y="3009459"/>
            <a:ext cx="425931" cy="43844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20000">
                <a:schemeClr val="bg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4" name="椭圆 203"/>
          <p:cNvSpPr/>
          <p:nvPr/>
        </p:nvSpPr>
        <p:spPr>
          <a:xfrm>
            <a:off x="6326826" y="3102374"/>
            <a:ext cx="372616" cy="383561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75000">
                <a:schemeClr val="tx1">
                  <a:lumMod val="50000"/>
                  <a:lumOff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5" name="椭圆 204"/>
          <p:cNvSpPr/>
          <p:nvPr/>
        </p:nvSpPr>
        <p:spPr>
          <a:xfrm>
            <a:off x="4750161" y="5332693"/>
            <a:ext cx="478003" cy="49204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61000">
                <a:schemeClr val="bg1">
                  <a:lumMod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6" name="椭圆 205"/>
          <p:cNvSpPr/>
          <p:nvPr/>
        </p:nvSpPr>
        <p:spPr>
          <a:xfrm>
            <a:off x="6227481" y="4543003"/>
            <a:ext cx="292150" cy="30073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7" name="椭圆 206"/>
          <p:cNvSpPr/>
          <p:nvPr/>
        </p:nvSpPr>
        <p:spPr>
          <a:xfrm>
            <a:off x="7423526" y="2413396"/>
            <a:ext cx="340399" cy="350397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8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8" name="椭圆 207"/>
          <p:cNvSpPr/>
          <p:nvPr/>
        </p:nvSpPr>
        <p:spPr>
          <a:xfrm>
            <a:off x="3217409" y="1940920"/>
            <a:ext cx="358311" cy="36883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9" name="椭圆 208"/>
          <p:cNvSpPr/>
          <p:nvPr/>
        </p:nvSpPr>
        <p:spPr>
          <a:xfrm>
            <a:off x="3217409" y="3816721"/>
            <a:ext cx="358311" cy="36883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1" name="椭圆 210"/>
          <p:cNvSpPr/>
          <p:nvPr/>
        </p:nvSpPr>
        <p:spPr>
          <a:xfrm>
            <a:off x="8328248" y="1885925"/>
            <a:ext cx="358311" cy="36883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2" name="椭圆 211"/>
          <p:cNvSpPr/>
          <p:nvPr/>
        </p:nvSpPr>
        <p:spPr>
          <a:xfrm>
            <a:off x="8372770" y="4386773"/>
            <a:ext cx="358311" cy="36883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4" name="椭圆 213"/>
          <p:cNvSpPr/>
          <p:nvPr/>
        </p:nvSpPr>
        <p:spPr>
          <a:xfrm>
            <a:off x="6659901" y="3653496"/>
            <a:ext cx="136231" cy="140231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>
            <a:outerShdw blurRad="50800" dist="38100" dir="336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B1DE8B8D-24A0-483A-93ED-BEE3C0F71938}"/>
              </a:ext>
            </a:extLst>
          </p:cNvPr>
          <p:cNvSpPr txBox="1">
            <a:spLocks/>
          </p:cNvSpPr>
          <p:nvPr/>
        </p:nvSpPr>
        <p:spPr>
          <a:xfrm>
            <a:off x="849274" y="116632"/>
            <a:ext cx="9639214" cy="84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76EA1"/>
                </a:solidFill>
                <a:cs typeface="Arial" panose="020B0604020202020204" pitchFamily="34" charset="0"/>
              </a:rPr>
              <a:t>влияние на трансформацию государственного управления  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DBC0D258-4EA7-4F98-9C5D-E6C0A120C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66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r="68198"/>
          <a:stretch/>
        </p:blipFill>
        <p:spPr>
          <a:xfrm>
            <a:off x="191344" y="236002"/>
            <a:ext cx="776335" cy="649298"/>
          </a:xfrm>
          <a:prstGeom prst="rect">
            <a:avLst/>
          </a:prstGeom>
        </p:spPr>
      </p:pic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0EE4EC26-5BC5-4468-8516-77F5A3E8A337}"/>
              </a:ext>
            </a:extLst>
          </p:cNvPr>
          <p:cNvCxnSpPr>
            <a:cxnSpLocks/>
          </p:cNvCxnSpPr>
          <p:nvPr/>
        </p:nvCxnSpPr>
        <p:spPr>
          <a:xfrm>
            <a:off x="967679" y="741284"/>
            <a:ext cx="9016753" cy="0"/>
          </a:xfrm>
          <a:prstGeom prst="line">
            <a:avLst/>
          </a:prstGeom>
          <a:ln>
            <a:solidFill>
              <a:srgbClr val="576EA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4" name="Picture 12">
            <a:extLst>
              <a:ext uri="{FF2B5EF4-FFF2-40B4-BE49-F238E27FC236}">
                <a16:creationId xmlns:a16="http://schemas.microsoft.com/office/drawing/2014/main" id="{6D19DC43-13F3-4F07-A1EE-F1D9AD2CF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4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0" b="93250" l="1444" r="97000">
                        <a14:foregroundMark x1="50000" y1="76000" x2="50000" y2="76000"/>
                        <a14:foregroundMark x1="70444" y1="58125" x2="70444" y2="58125"/>
                        <a14:foregroundMark x1="60222" y1="66375" x2="60222" y2="66375"/>
                        <a14:foregroundMark x1="59667" y1="67125" x2="59667" y2="67125"/>
                        <a14:foregroundMark x1="59667" y1="67125" x2="59667" y2="67125"/>
                        <a14:foregroundMark x1="59667" y1="67125" x2="59667" y2="67125"/>
                        <a14:foregroundMark x1="59667" y1="67125" x2="59667" y2="67125"/>
                        <a14:foregroundMark x1="27222" y1="88000" x2="27222" y2="88000"/>
                        <a14:foregroundMark x1="18222" y1="80500" x2="18222" y2="80500"/>
                        <a14:foregroundMark x1="12778" y1="80500" x2="12778" y2="80500"/>
                        <a14:foregroundMark x1="12222" y1="81250" x2="12222" y2="81250"/>
                        <a14:foregroundMark x1="57889" y1="81250" x2="57889" y2="81250"/>
                        <a14:foregroundMark x1="57889" y1="85750" x2="57889" y2="85750"/>
                        <a14:foregroundMark x1="72889" y1="54375" x2="72889" y2="54375"/>
                        <a14:foregroundMark x1="79444" y1="55875" x2="79444" y2="55875"/>
                        <a14:foregroundMark x1="75889" y1="46125" x2="52889" y2="81000"/>
                        <a14:foregroundMark x1="52889" y1="81000" x2="48889" y2="84250"/>
                        <a14:foregroundMark x1="73444" y1="64875" x2="54889" y2="82750"/>
                        <a14:foregroundMark x1="55444" y1="87250" x2="17889" y2="84375"/>
                        <a14:foregroundMark x1="17889" y1="84375" x2="9222" y2="78250"/>
                        <a14:foregroundMark x1="92667" y1="26625" x2="87333" y2="25250"/>
                        <a14:foregroundMark x1="97444" y1="25250" x2="97444" y2="21500"/>
                        <a14:foregroundMark x1="84222" y1="4250" x2="81889" y2="13250"/>
                        <a14:foregroundMark x1="58444" y1="65625" x2="45889" y2="82750"/>
                        <a14:foregroundMark x1="76444" y1="57375" x2="59667" y2="80500"/>
                        <a14:foregroundMark x1="57889" y1="61875" x2="43444" y2="85000"/>
                        <a14:foregroundMark x1="78222" y1="61875" x2="66889" y2="73750"/>
                        <a14:foregroundMark x1="30778" y1="93250" x2="40444" y2="91750"/>
                        <a14:foregroundMark x1="22444" y1="83500" x2="6222" y2="83500"/>
                        <a14:foregroundMark x1="9222" y1="73750" x2="6222" y2="83500"/>
                        <a14:foregroundMark x1="7444" y1="73000" x2="5556" y2="78250"/>
                        <a14:foregroundMark x1="2556" y1="80500" x2="1444" y2="78250"/>
                        <a14:foregroundMark x1="25444" y1="80500" x2="21778" y2="79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2348880"/>
            <a:ext cx="1324363" cy="106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06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256B892-B1B0-48AE-83BA-B8E9E07C37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416"/>
          <a:stretch/>
        </p:blipFill>
        <p:spPr>
          <a:xfrm>
            <a:off x="-4231" y="-27384"/>
            <a:ext cx="12192000" cy="656462"/>
          </a:xfrm>
          <a:prstGeom prst="rect">
            <a:avLst/>
          </a:prstGeom>
        </p:spPr>
      </p:pic>
      <p:sp>
        <p:nvSpPr>
          <p:cNvPr id="13" name="Thanks">
            <a:extLst>
              <a:ext uri="{FF2B5EF4-FFF2-40B4-BE49-F238E27FC236}">
                <a16:creationId xmlns:a16="http://schemas.microsoft.com/office/drawing/2014/main" id="{7E567D8E-077F-471B-8015-BA95D74CA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45" y="5148934"/>
            <a:ext cx="2145587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9170"/>
            <a:r>
              <a:rPr lang="ru-RU" altLang="ru-RU" sz="2667" b="1" dirty="0">
                <a:solidFill>
                  <a:srgbClr val="2B3256"/>
                </a:solidFill>
              </a:rPr>
              <a:t>Разработчик</a:t>
            </a:r>
            <a:endParaRPr lang="ru-RU" altLang="ru-RU" sz="2667" dirty="0"/>
          </a:p>
        </p:txBody>
      </p:sp>
      <p:sp>
        <p:nvSpPr>
          <p:cNvPr id="14" name="for">
            <a:extLst>
              <a:ext uri="{FF2B5EF4-FFF2-40B4-BE49-F238E27FC236}">
                <a16:creationId xmlns:a16="http://schemas.microsoft.com/office/drawing/2014/main" id="{3DD6E6BF-8D51-4E86-AF5B-6C9B93504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943" y="5148934"/>
            <a:ext cx="3690177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9170"/>
            <a:r>
              <a:rPr lang="ru-RU" altLang="ru-RU" sz="2667" b="1" dirty="0">
                <a:solidFill>
                  <a:srgbClr val="2B3256"/>
                </a:solidFill>
                <a:cs typeface="Arial" panose="020B0604020202020204" pitchFamily="34" charset="0"/>
              </a:rPr>
              <a:t>ООО «БАЙКАЛСОФТ»</a:t>
            </a:r>
            <a:endParaRPr lang="ru-RU" altLang="ru-RU" sz="2667" b="1" dirty="0">
              <a:cs typeface="Arial" panose="020B0604020202020204" pitchFamily="34" charset="0"/>
            </a:endParaRPr>
          </a:p>
        </p:txBody>
      </p:sp>
      <p:sp>
        <p:nvSpPr>
          <p:cNvPr id="15" name="Watching">
            <a:extLst>
              <a:ext uri="{FF2B5EF4-FFF2-40B4-BE49-F238E27FC236}">
                <a16:creationId xmlns:a16="http://schemas.microsoft.com/office/drawing/2014/main" id="{3D1C5350-4B57-4FA3-9909-FC9F812A6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0492" y="5162179"/>
            <a:ext cx="3850798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u-RU" altLang="ru-RU" sz="2133" dirty="0">
                <a:solidFill>
                  <a:srgbClr val="2B3256"/>
                </a:solidFill>
                <a:cs typeface="Arial" panose="020B0604020202020204" pitchFamily="34" charset="0"/>
              </a:rPr>
              <a:t>социальное предприятие</a:t>
            </a:r>
          </a:p>
          <a:p>
            <a:pPr lvl="0"/>
            <a:r>
              <a:rPr lang="ru-RU" altLang="ru-RU" sz="2133" dirty="0">
                <a:solidFill>
                  <a:srgbClr val="2B3256"/>
                </a:solidFill>
                <a:cs typeface="Arial" panose="020B0604020202020204" pitchFamily="34" charset="0"/>
              </a:rPr>
              <a:t>аккредитованная IT компания!</a:t>
            </a:r>
            <a:endParaRPr lang="ru-RU" altLang="ru-RU" sz="2133" dirty="0">
              <a:cs typeface="Arial" panose="020B0604020202020204" pitchFamily="34" charset="0"/>
            </a:endParaRPr>
          </a:p>
        </p:txBody>
      </p:sp>
      <p:grpSp>
        <p:nvGrpSpPr>
          <p:cNvPr id="16" name="Line logo">
            <a:extLst>
              <a:ext uri="{FF2B5EF4-FFF2-40B4-BE49-F238E27FC236}">
                <a16:creationId xmlns:a16="http://schemas.microsoft.com/office/drawing/2014/main" id="{3437175C-C872-4D7D-9F07-6FE2A97BAD51}"/>
              </a:ext>
            </a:extLst>
          </p:cNvPr>
          <p:cNvGrpSpPr/>
          <p:nvPr/>
        </p:nvGrpSpPr>
        <p:grpSpPr>
          <a:xfrm>
            <a:off x="3477596" y="5744438"/>
            <a:ext cx="3450452" cy="60959"/>
            <a:chOff x="2755900" y="3362326"/>
            <a:chExt cx="2297113" cy="60325"/>
          </a:xfrm>
        </p:grpSpPr>
        <p:sp>
          <p:nvSpPr>
            <p:cNvPr id="17" name="Freeform 70">
              <a:extLst>
                <a:ext uri="{FF2B5EF4-FFF2-40B4-BE49-F238E27FC236}">
                  <a16:creationId xmlns:a16="http://schemas.microsoft.com/office/drawing/2014/main" id="{6F6FFAF2-60F7-4167-901A-AC600880D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900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200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200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" name="Freeform 71">
              <a:extLst>
                <a:ext uri="{FF2B5EF4-FFF2-40B4-BE49-F238E27FC236}">
                  <a16:creationId xmlns:a16="http://schemas.microsoft.com/office/drawing/2014/main" id="{9AEF2D46-9D79-4C9D-AF4A-A26DFDB81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0075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200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200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9" name="Freeform 72">
              <a:extLst>
                <a:ext uri="{FF2B5EF4-FFF2-40B4-BE49-F238E27FC236}">
                  <a16:creationId xmlns:a16="http://schemas.microsoft.com/office/drawing/2014/main" id="{F2952C01-AD61-4D46-A819-4CDCD479A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250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200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200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0" name="Freeform 73">
              <a:extLst>
                <a:ext uri="{FF2B5EF4-FFF2-40B4-BE49-F238E27FC236}">
                  <a16:creationId xmlns:a16="http://schemas.microsoft.com/office/drawing/2014/main" id="{60B3250C-41F7-47D0-A992-70E8CC2E2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013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199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199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1" name="Freeform 74">
              <a:extLst>
                <a:ext uri="{FF2B5EF4-FFF2-40B4-BE49-F238E27FC236}">
                  <a16:creationId xmlns:a16="http://schemas.microsoft.com/office/drawing/2014/main" id="{364EC1D7-7C99-4187-8DA5-7DB2306D4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188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199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199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42D70290-9818-4FDB-9DCC-9295DD151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363" y="3362326"/>
              <a:ext cx="374650" cy="60325"/>
            </a:xfrm>
            <a:custGeom>
              <a:avLst/>
              <a:gdLst>
                <a:gd name="T0" fmla="*/ 0 w 236"/>
                <a:gd name="T1" fmla="*/ 0 h 38"/>
                <a:gd name="T2" fmla="*/ 200 w 236"/>
                <a:gd name="T3" fmla="*/ 0 h 38"/>
                <a:gd name="T4" fmla="*/ 236 w 23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38">
                  <a:moveTo>
                    <a:pt x="0" y="0"/>
                  </a:moveTo>
                  <a:lnTo>
                    <a:pt x="200" y="0"/>
                  </a:lnTo>
                  <a:lnTo>
                    <a:pt x="236" y="38"/>
                  </a:lnTo>
                </a:path>
              </a:pathLst>
            </a:custGeom>
            <a:noFill/>
            <a:ln w="28575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2" name="Shape 170">
            <a:extLst>
              <a:ext uri="{FF2B5EF4-FFF2-40B4-BE49-F238E27FC236}">
                <a16:creationId xmlns:a16="http://schemas.microsoft.com/office/drawing/2014/main" id="{F2A78CCA-4781-95A1-A3D9-9DC5F0EE04AD}"/>
              </a:ext>
            </a:extLst>
          </p:cNvPr>
          <p:cNvSpPr txBox="1"/>
          <p:nvPr/>
        </p:nvSpPr>
        <p:spPr>
          <a:xfrm>
            <a:off x="4655840" y="2891976"/>
            <a:ext cx="5205544" cy="537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3F3F3F"/>
              </a:buClr>
              <a:buSzPct val="25000"/>
            </a:pPr>
            <a:r>
              <a:rPr lang="ru-RU" sz="24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>
              <a:solidFill>
                <a:srgbClr val="3F3F3F"/>
              </a:solidFill>
            </a:endParaRPr>
          </a:p>
          <a:p>
            <a:pPr marL="76198" algn="ctr">
              <a:buClr>
                <a:schemeClr val="dk1"/>
              </a:buClr>
            </a:pPr>
            <a:endParaRPr sz="2000" dirty="0">
              <a:solidFill>
                <a:srgbClr val="3F3F3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9A383E-E8C3-25D9-F60F-BA5A58961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25" y="2100226"/>
            <a:ext cx="2220583" cy="21205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9EEF1B-E6A4-750F-222F-0BC25DDD9519}"/>
              </a:ext>
            </a:extLst>
          </p:cNvPr>
          <p:cNvSpPr txBox="1"/>
          <p:nvPr/>
        </p:nvSpPr>
        <p:spPr>
          <a:xfrm>
            <a:off x="475281" y="980728"/>
            <a:ext cx="110874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ea typeface="Segoe UI Symbol" panose="020B0502040204020203" pitchFamily="34" charset="0"/>
              </a:rPr>
              <a:t>Тестирование предпринимательских /лидерских/управленческих способностей </a:t>
            </a:r>
          </a:p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0000"/>
                </a:solidFill>
                <a:ea typeface="Segoe UI Symbol" panose="020B0502040204020203" pitchFamily="34" charset="0"/>
              </a:rPr>
              <a:t>Услуга для Центров «Мой бизнес» и организаций 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B9D6496-FD49-19EC-FBCF-2D5736205E09}"/>
              </a:ext>
            </a:extLst>
          </p:cNvPr>
          <p:cNvGrpSpPr/>
          <p:nvPr/>
        </p:nvGrpSpPr>
        <p:grpSpPr>
          <a:xfrm>
            <a:off x="3198908" y="2518157"/>
            <a:ext cx="5057332" cy="1631256"/>
            <a:chOff x="39989" y="4893"/>
            <a:chExt cx="2129932" cy="646995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7DB539DA-6042-63B5-9401-1351EA892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0066CC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 l="32045"/>
            <a:stretch/>
          </p:blipFill>
          <p:spPr>
            <a:xfrm>
              <a:off x="635431" y="4893"/>
              <a:ext cx="1330288" cy="536446"/>
            </a:xfrm>
            <a:prstGeom prst="rect">
              <a:avLst/>
            </a:prstGeom>
          </p:spPr>
        </p:pic>
        <p:sp>
          <p:nvSpPr>
            <p:cNvPr id="28" name="TextBox 04">
              <a:extLst>
                <a:ext uri="{FF2B5EF4-FFF2-40B4-BE49-F238E27FC236}">
                  <a16:creationId xmlns:a16="http://schemas.microsoft.com/office/drawing/2014/main" id="{B6A73EC2-9C14-68C4-43FC-FEF239A6CC27}"/>
                </a:ext>
              </a:extLst>
            </p:cNvPr>
            <p:cNvSpPr txBox="1"/>
            <p:nvPr/>
          </p:nvSpPr>
          <p:spPr>
            <a:xfrm>
              <a:off x="599595" y="414365"/>
              <a:ext cx="1570326" cy="199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667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цифровая платформа</a:t>
              </a: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A33AAEFE-A2E6-AC63-6A2D-EC1D6DA935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0066CC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 r="68198"/>
            <a:stretch/>
          </p:blipFill>
          <p:spPr>
            <a:xfrm>
              <a:off x="39989" y="115442"/>
              <a:ext cx="622560" cy="536446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DFFEDEF-92EA-405D-B6F1-B6A6E1BDFD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17481" r="19389" b="24041"/>
          <a:stretch/>
        </p:blipFill>
        <p:spPr>
          <a:xfrm>
            <a:off x="8341329" y="2057274"/>
            <a:ext cx="2381383" cy="227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045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3.3|1.3|1.6|1.5|1.9|1.4|1.2|1.9|0.9|1.3|1|1.4|1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50710</TotalTime>
  <Words>913</Words>
  <Application>Microsoft Office PowerPoint</Application>
  <PresentationFormat>Широкоэкранный</PresentationFormat>
  <Paragraphs>202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微软雅黑</vt:lpstr>
      <vt:lpstr>Agency FB</vt:lpstr>
      <vt:lpstr>Arial</vt:lpstr>
      <vt:lpstr>Calibri</vt:lpstr>
      <vt:lpstr>Calibri Light</vt:lpstr>
      <vt:lpstr>Montserrat</vt:lpstr>
      <vt:lpstr>Montserrat Medium</vt:lpstr>
      <vt:lpstr>Montserrat SemiBold</vt:lpstr>
      <vt:lpstr>Nexa Bold</vt:lpstr>
      <vt:lpstr>Nexa Light</vt:lpstr>
      <vt:lpstr>Segoe Script</vt:lpstr>
      <vt:lpstr>Wingdings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Светлана</dc:creator>
  <cp:lastModifiedBy>Вера Дансарунова</cp:lastModifiedBy>
  <cp:revision>420</cp:revision>
  <cp:lastPrinted>2022-06-10T04:28:29Z</cp:lastPrinted>
  <dcterms:created xsi:type="dcterms:W3CDTF">2021-05-17T05:06:03Z</dcterms:created>
  <dcterms:modified xsi:type="dcterms:W3CDTF">2024-04-26T04:54:52Z</dcterms:modified>
</cp:coreProperties>
</file>